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5328" r:id="rId4"/>
  </p:sldMasterIdLst>
  <p:notesMasterIdLst>
    <p:notesMasterId r:id="rId97"/>
  </p:notesMasterIdLst>
  <p:handoutMasterIdLst>
    <p:handoutMasterId r:id="rId98"/>
  </p:handoutMasterIdLst>
  <p:sldIdLst>
    <p:sldId id="256" r:id="rId5"/>
    <p:sldId id="282" r:id="rId6"/>
    <p:sldId id="283" r:id="rId7"/>
    <p:sldId id="284" r:id="rId8"/>
    <p:sldId id="285" r:id="rId9"/>
    <p:sldId id="496" r:id="rId10"/>
    <p:sldId id="497" r:id="rId11"/>
    <p:sldId id="288" r:id="rId12"/>
    <p:sldId id="498" r:id="rId13"/>
    <p:sldId id="499" r:id="rId14"/>
    <p:sldId id="500" r:id="rId15"/>
    <p:sldId id="511" r:id="rId16"/>
    <p:sldId id="504" r:id="rId17"/>
    <p:sldId id="505" r:id="rId18"/>
    <p:sldId id="501" r:id="rId19"/>
    <p:sldId id="537" r:id="rId20"/>
    <p:sldId id="538" r:id="rId21"/>
    <p:sldId id="539" r:id="rId22"/>
    <p:sldId id="540" r:id="rId23"/>
    <p:sldId id="542" r:id="rId24"/>
    <p:sldId id="541" r:id="rId25"/>
    <p:sldId id="543" r:id="rId26"/>
    <p:sldId id="544" r:id="rId27"/>
    <p:sldId id="545" r:id="rId28"/>
    <p:sldId id="546" r:id="rId29"/>
    <p:sldId id="547" r:id="rId30"/>
    <p:sldId id="548" r:id="rId31"/>
    <p:sldId id="549" r:id="rId32"/>
    <p:sldId id="550" r:id="rId33"/>
    <p:sldId id="551" r:id="rId34"/>
    <p:sldId id="552" r:id="rId35"/>
    <p:sldId id="553" r:id="rId36"/>
    <p:sldId id="554" r:id="rId37"/>
    <p:sldId id="555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06" r:id="rId46"/>
    <p:sldId id="507" r:id="rId47"/>
    <p:sldId id="508" r:id="rId48"/>
    <p:sldId id="509" r:id="rId49"/>
    <p:sldId id="510" r:id="rId50"/>
    <p:sldId id="495" r:id="rId51"/>
    <p:sldId id="426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564" r:id="rId68"/>
    <p:sldId id="565" r:id="rId69"/>
    <p:sldId id="566" r:id="rId70"/>
    <p:sldId id="567" r:id="rId71"/>
    <p:sldId id="568" r:id="rId72"/>
    <p:sldId id="569" r:id="rId73"/>
    <p:sldId id="570" r:id="rId74"/>
    <p:sldId id="571" r:id="rId75"/>
    <p:sldId id="572" r:id="rId76"/>
    <p:sldId id="573" r:id="rId77"/>
    <p:sldId id="574" r:id="rId78"/>
    <p:sldId id="575" r:id="rId79"/>
    <p:sldId id="576" r:id="rId80"/>
    <p:sldId id="577" r:id="rId81"/>
    <p:sldId id="578" r:id="rId82"/>
    <p:sldId id="579" r:id="rId83"/>
    <p:sldId id="580" r:id="rId84"/>
    <p:sldId id="581" r:id="rId85"/>
    <p:sldId id="582" r:id="rId86"/>
    <p:sldId id="583" r:id="rId87"/>
    <p:sldId id="584" r:id="rId88"/>
    <p:sldId id="585" r:id="rId89"/>
    <p:sldId id="586" r:id="rId90"/>
    <p:sldId id="587" r:id="rId91"/>
    <p:sldId id="588" r:id="rId92"/>
    <p:sldId id="460" r:id="rId93"/>
    <p:sldId id="333" r:id="rId94"/>
    <p:sldId id="331" r:id="rId95"/>
    <p:sldId id="326" r:id="rId96"/>
  </p:sldIdLst>
  <p:sldSz cx="9144000" cy="6858000" type="screen4x3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80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09" autoAdjust="0"/>
  </p:normalViewPr>
  <p:slideViewPr>
    <p:cSldViewPr>
      <p:cViewPr varScale="1">
        <p:scale>
          <a:sx n="101" d="100"/>
          <a:sy n="101" d="100"/>
        </p:scale>
        <p:origin x="1462" y="7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-173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r>
              <a:rPr lang="ru-RU">
                <a:solidFill>
                  <a:schemeClr val="tx2">
                    <a:lumMod val="50000"/>
                  </a:schemeClr>
                </a:solidFill>
                <a:latin typeface="Sitka Small" pitchFamily="2" charset="0"/>
              </a:rPr>
              <a:t>Численность населения  городского округа Лобня (человек)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063838317481639E-2"/>
          <c:y val="0.19091981583102791"/>
          <c:w val="0.89239782536239931"/>
          <c:h val="0.64046799900193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147470598494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1"/>
              <c:layout>
                <c:manualLayout>
                  <c:x val="4.6728971962617044E-3"/>
                  <c:y val="-1.227126056282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6-41B9-B2E3-519DEFF88D12}"/>
                </c:ext>
              </c:extLst>
            </c:dLbl>
            <c:dLbl>
              <c:idx val="2"/>
              <c:layout>
                <c:manualLayout>
                  <c:x val="1.5576323987538979E-3"/>
                  <c:y val="-2.147470598494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6-41B9-B2E3-519DEFF88D12}"/>
                </c:ext>
              </c:extLst>
            </c:dLbl>
            <c:dLbl>
              <c:idx val="3"/>
              <c:layout>
                <c:manualLayout>
                  <c:x val="-2.1806853582554731E-2"/>
                  <c:y val="-1.19432217469928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7.8601169918318253E-3"/>
                  <c:y val="3.3281821145555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-1.5576323987538941E-2"/>
                  <c:y val="9.64066946973182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 план</c:v>
                </c:pt>
                <c:pt idx="3">
                  <c:v>2024 год прогноз</c:v>
                </c:pt>
                <c:pt idx="4">
                  <c:v>2025 год 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82786</c:v>
                </c:pt>
                <c:pt idx="1">
                  <c:v>81968</c:v>
                </c:pt>
                <c:pt idx="2">
                  <c:v>81504</c:v>
                </c:pt>
                <c:pt idx="3">
                  <c:v>81197</c:v>
                </c:pt>
                <c:pt idx="4">
                  <c:v>81048</c:v>
                </c:pt>
                <c:pt idx="5">
                  <c:v>81031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7.7881619937695138E-3"/>
                  <c:y val="-1.87349296600715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4.6728971962617088E-3"/>
                  <c:y val="-1.6213523798757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5576323987538979E-3"/>
                  <c:y val="-3.0678151407064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 план</c:v>
                </c:pt>
                <c:pt idx="3">
                  <c:v>2024 год прогноз</c:v>
                </c:pt>
                <c:pt idx="4">
                  <c:v>2025 год 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81215</c:v>
                </c:pt>
                <c:pt idx="4">
                  <c:v>81092</c:v>
                </c:pt>
                <c:pt idx="5">
                  <c:v>81115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6"/>
        <c:axId val="39698816"/>
        <c:axId val="39700352"/>
      </c:barChart>
      <c:catAx>
        <c:axId val="396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39700352"/>
        <c:crosses val="autoZero"/>
        <c:auto val="1"/>
        <c:lblAlgn val="ctr"/>
        <c:lblOffset val="100"/>
        <c:noMultiLvlLbl val="0"/>
      </c:catAx>
      <c:valAx>
        <c:axId val="397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396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615E-2"/>
          <c:w val="0.65213886458637438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181.1</c:v>
                </c:pt>
                <c:pt idx="1">
                  <c:v>181.1</c:v>
                </c:pt>
                <c:pt idx="2">
                  <c:v>191.3</c:v>
                </c:pt>
                <c:pt idx="3">
                  <c:v>203.4</c:v>
                </c:pt>
                <c:pt idx="4">
                  <c:v>212.2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0.4</c:v>
                </c:pt>
                <c:pt idx="1">
                  <c:v>0.1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lumMod val="110000"/>
                  </a:schemeClr>
                </a:gs>
                <a:gs pos="88000">
                  <a:schemeClr val="accent6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53.1</c:v>
                </c:pt>
                <c:pt idx="1">
                  <c:v>16.2</c:v>
                </c:pt>
                <c:pt idx="2">
                  <c:v>2.5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65000"/>
                    <a:lumMod val="110000"/>
                  </a:schemeClr>
                </a:gs>
                <a:gs pos="88000">
                  <a:schemeClr val="accent2">
                    <a:lumMod val="60000"/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17.5</c:v>
                </c:pt>
                <c:pt idx="1">
                  <c:v>177.7</c:v>
                </c:pt>
                <c:pt idx="2">
                  <c:v>59</c:v>
                </c:pt>
                <c:pt idx="3">
                  <c:v>39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65000"/>
                    <a:lumMod val="110000"/>
                  </a:schemeClr>
                </a:gs>
                <a:gs pos="88000">
                  <a:schemeClr val="accent4">
                    <a:lumMod val="60000"/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6.7</c:v>
                </c:pt>
                <c:pt idx="1">
                  <c:v>9.6999999999999993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tint val="65000"/>
                    <a:lumMod val="110000"/>
                  </a:schemeClr>
                </a:gs>
                <a:gs pos="88000">
                  <a:schemeClr val="accent6">
                    <a:lumMod val="60000"/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Лист1!$G$2:$G$6</c:f>
              <c:numCache>
                <c:formatCode>#\ ##0.0</c:formatCode>
                <c:ptCount val="5"/>
                <c:pt idx="0">
                  <c:v>29.6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839552"/>
        <c:axId val="120845440"/>
      </c:areaChart>
      <c:catAx>
        <c:axId val="1208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45440"/>
        <c:crosses val="autoZero"/>
        <c:auto val="1"/>
        <c:lblAlgn val="ctr"/>
        <c:lblOffset val="100"/>
        <c:noMultiLvlLbl val="0"/>
      </c:catAx>
      <c:valAx>
        <c:axId val="1208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20839552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3.6</c:v>
                </c:pt>
                <c:pt idx="1">
                  <c:v>25.8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2707.9</c:v>
                </c:pt>
                <c:pt idx="1">
                  <c:v>1062.7</c:v>
                </c:pt>
                <c:pt idx="2">
                  <c:v>3968</c:v>
                </c:pt>
                <c:pt idx="3">
                  <c:v>101.8</c:v>
                </c:pt>
                <c:pt idx="4">
                  <c:v>231.1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1584.7</c:v>
                </c:pt>
                <c:pt idx="1">
                  <c:v>1738.8</c:v>
                </c:pt>
                <c:pt idx="2">
                  <c:v>1900.6</c:v>
                </c:pt>
                <c:pt idx="3">
                  <c:v>1895.5</c:v>
                </c:pt>
                <c:pt idx="4">
                  <c:v>1912.6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197.6</c:v>
                </c:pt>
                <c:pt idx="1">
                  <c:v>999.4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lumMod val="110000"/>
                  </a:schemeClr>
                </a:gs>
                <a:gs pos="88000">
                  <a:schemeClr val="accent5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9-4C86-8D9B-449038D039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 МБТ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lumMod val="110000"/>
                  </a:schemeClr>
                </a:gs>
                <a:gs pos="88000">
                  <a:schemeClr val="accent6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Лист1!$G$2:$G$6</c:f>
              <c:numCache>
                <c:formatCode>#\ ##0.0</c:formatCode>
                <c:ptCount val="5"/>
                <c:pt idx="0">
                  <c:v>-32.700000000000003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9-4C86-8D9B-449038D03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00128"/>
        <c:axId val="131201664"/>
      </c:areaChart>
      <c:catAx>
        <c:axId val="13120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201664"/>
        <c:crosses val="autoZero"/>
        <c:auto val="1"/>
        <c:lblAlgn val="ctr"/>
        <c:lblOffset val="100"/>
        <c:noMultiLvlLbl val="0"/>
      </c:catAx>
      <c:valAx>
        <c:axId val="13120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31200128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r>
              <a:rPr lang="ru-RU">
                <a:solidFill>
                  <a:schemeClr val="tx2">
                    <a:lumMod val="50000"/>
                  </a:schemeClr>
                </a:solidFill>
                <a:latin typeface="Sitka Small" pitchFamily="2" charset="0"/>
              </a:rPr>
              <a:t>Динамика муниципального долга</a:t>
            </a:r>
          </a:p>
        </c:rich>
      </c:tx>
      <c:layout>
        <c:manualLayout>
          <c:xMode val="edge"/>
          <c:yMode val="edge"/>
          <c:x val="0.18086286252980646"/>
          <c:y val="2.3654095911585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план</c:v>
                </c:pt>
                <c:pt idx="4">
                  <c:v>2024 год прогноз</c:v>
                </c:pt>
                <c:pt idx="5">
                  <c:v>2025 год 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281</c:v>
                </c:pt>
                <c:pt idx="1">
                  <c:v>333.5</c:v>
                </c:pt>
                <c:pt idx="2">
                  <c:v>393.5</c:v>
                </c:pt>
                <c:pt idx="3">
                  <c:v>535.4</c:v>
                </c:pt>
                <c:pt idx="4">
                  <c:v>633.70000000000005</c:v>
                </c:pt>
                <c:pt idx="5">
                  <c:v>711.8</c:v>
                </c:pt>
                <c:pt idx="6">
                  <c:v>792.6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2-4D04-BE1A-DEBB38E250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план</c:v>
                </c:pt>
                <c:pt idx="4">
                  <c:v>2024 год прогноз</c:v>
                </c:pt>
                <c:pt idx="5">
                  <c:v>2025 год 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27</c:v>
                </c:pt>
                <c:pt idx="1">
                  <c:v>54.4</c:v>
                </c:pt>
                <c:pt idx="2">
                  <c:v>25.1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2-4D04-BE1A-DEBB38E25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817792"/>
        <c:axId val="150835968"/>
      </c:barChart>
      <c:catAx>
        <c:axId val="1508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835968"/>
        <c:crosses val="autoZero"/>
        <c:auto val="1"/>
        <c:lblAlgn val="ctr"/>
        <c:lblOffset val="100"/>
        <c:noMultiLvlLbl val="0"/>
      </c:catAx>
      <c:valAx>
        <c:axId val="15083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50817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20.7803</c:v>
                </c:pt>
                <c:pt idx="1">
                  <c:v>5</c:v>
                </c:pt>
                <c:pt idx="2">
                  <c:v>174.99690000000001</c:v>
                </c:pt>
                <c:pt idx="3">
                  <c:v>110.2949</c:v>
                </c:pt>
                <c:pt idx="4">
                  <c:v>0.85</c:v>
                </c:pt>
                <c:pt idx="5">
                  <c:v>165.30600000000001</c:v>
                </c:pt>
                <c:pt idx="6">
                  <c:v>363.93869999999998</c:v>
                </c:pt>
                <c:pt idx="7">
                  <c:v>1.1202000000000001</c:v>
                </c:pt>
                <c:pt idx="8">
                  <c:v>765.04830000000004</c:v>
                </c:pt>
                <c:pt idx="9">
                  <c:v>47.134999999999998</c:v>
                </c:pt>
                <c:pt idx="10">
                  <c:v>45.573</c:v>
                </c:pt>
                <c:pt idx="11">
                  <c:v>7.0479000000000003</c:v>
                </c:pt>
                <c:pt idx="12">
                  <c:v>504.88810000000001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49.417299999999997</c:v>
                </c:pt>
                <c:pt idx="1">
                  <c:v>17.2</c:v>
                </c:pt>
                <c:pt idx="2">
                  <c:v>147.04730000000001</c:v>
                </c:pt>
                <c:pt idx="3">
                  <c:v>129.132058</c:v>
                </c:pt>
                <c:pt idx="4">
                  <c:v>1</c:v>
                </c:pt>
                <c:pt idx="5">
                  <c:v>189.5899</c:v>
                </c:pt>
                <c:pt idx="6">
                  <c:v>6432.1939775000001</c:v>
                </c:pt>
                <c:pt idx="7">
                  <c:v>22.412880000000001</c:v>
                </c:pt>
                <c:pt idx="8">
                  <c:v>1158.0202595200001</c:v>
                </c:pt>
                <c:pt idx="9">
                  <c:v>480.22023999999999</c:v>
                </c:pt>
                <c:pt idx="10">
                  <c:v>53.217300000000002</c:v>
                </c:pt>
                <c:pt idx="11">
                  <c:v>7.3289099999999996</c:v>
                </c:pt>
                <c:pt idx="12">
                  <c:v>492.62602998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62"/>
        <c:axId val="151014784"/>
        <c:axId val="151024768"/>
      </c:barChart>
      <c:catAx>
        <c:axId val="151014784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51024768"/>
        <c:crosses val="max"/>
        <c:auto val="1"/>
        <c:lblAlgn val="ctr"/>
        <c:lblOffset val="100"/>
        <c:noMultiLvlLbl val="0"/>
      </c:catAx>
      <c:valAx>
        <c:axId val="151024768"/>
        <c:scaling>
          <c:orientation val="minMax"/>
          <c:max val="5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510147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246717658611411"/>
          <c:y val="0.28003318899659552"/>
          <c:w val="0.60136026552605271"/>
          <c:h val="0.536256046610411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6EA5-4FD7-93CD-BC9913291D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70D-4915-9E4C-0E902D256C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670D-4915-9E4C-0E902D256C5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70D-4915-9E4C-0E902D256C5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670D-4915-9E4C-0E902D256C5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70D-4915-9E4C-0E902D256C5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670D-4915-9E4C-0E902D256C5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70D-4915-9E4C-0E902D256C5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670D-4915-9E4C-0E902D256C53}"/>
              </c:ext>
            </c:extLst>
          </c:dPt>
          <c:dLbls>
            <c:dLbl>
              <c:idx val="0"/>
              <c:layout>
                <c:manualLayout>
                  <c:x val="2.0351849346488381E-2"/>
                  <c:y val="-3.414314062371259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5205156416313"/>
                      <c:h val="9.64076952825344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A5-4FD7-93CD-BC9913291DCD}"/>
                </c:ext>
              </c:extLst>
            </c:dLbl>
            <c:dLbl>
              <c:idx val="1"/>
              <c:layout>
                <c:manualLayout>
                  <c:x val="-5.8250360175034314E-2"/>
                  <c:y val="2.62922153258988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9.38855136167666E-2"/>
                  <c:y val="-0.100535873913512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5.3140264880963073E-2"/>
                  <c:y val="-0.19669869336156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5.1248002014113177E-2"/>
                  <c:y val="-0.173706992195672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0.15734519641186831"/>
                  <c:y val="-0.117966595449271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3.4331310857933346E-2"/>
                  <c:y val="-0.19161224981456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8"/>
                  <c:y val="-0.246992081395144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8.1335384778035313E-2"/>
                  <c:y val="-0.129926204408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337"/>
                  <c:y val="-0.186677526973651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91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802E-2"/>
                  <c:y val="-0.17352922944149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6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туризм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5.4</c:v>
                </c:pt>
                <c:pt idx="1">
                  <c:v>70.099999999999994</c:v>
                </c:pt>
                <c:pt idx="2">
                  <c:v>0.6</c:v>
                </c:pt>
                <c:pt idx="3">
                  <c:v>5.2</c:v>
                </c:pt>
                <c:pt idx="4">
                  <c:v>12.6</c:v>
                </c:pt>
                <c:pt idx="5">
                  <c:v>2</c:v>
                </c:pt>
                <c:pt idx="6">
                  <c:v>1.4</c:v>
                </c:pt>
                <c:pt idx="7">
                  <c:v>1.6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223330024262537E-3"/>
          <c:y val="0.37573256705952462"/>
          <c:w val="0.35455077124047146"/>
          <c:h val="0.62426743294047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55927119208977E-2"/>
          <c:y val="1.8312994124609145E-2"/>
          <c:w val="0.46958637114805479"/>
          <c:h val="0.76364537240413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A067-4A07-98DA-09B58B492E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067-4A07-98DA-09B58B492E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41F1-4860-B56F-879E36E548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A067-4A07-98DA-09B58B492E8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067-4A07-98DA-09B58B492E8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A067-4A07-98DA-09B58B492E8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322D-4052-89EC-CAFD3FA2FC0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A067-4A07-98DA-09B58B492E8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067-4A07-98DA-09B58B492E80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8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A067-4A07-98DA-09B58B492E80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8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067-4A07-98DA-09B58B492E80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8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A067-4A07-98DA-09B58B492E80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60000"/>
                      <a:lumOff val="4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067-4A07-98DA-09B58B492E80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60000"/>
                      <a:lumOff val="4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A067-4A07-98DA-09B58B492E80}"/>
              </c:ext>
            </c:extLst>
          </c:dPt>
          <c:dLbls>
            <c:dLbl>
              <c:idx val="0"/>
              <c:layout>
                <c:manualLayout>
                  <c:x val="8.8319075658260249E-2"/>
                  <c:y val="-3.34017158016482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-1.5705977113654037E-2"/>
                  <c:y val="-5.22058242725760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3"/>
              <c:layout>
                <c:manualLayout>
                  <c:x val="8.1448505721586489E-2"/>
                  <c:y val="-0.147034240896804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5.6712632149492216E-2"/>
                  <c:y val="0.18516279180283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-3.9989490782213456E-2"/>
                  <c:y val="0.313290334471507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  <a:endParaRPr lang="ru-RU" sz="1200" b="0" dirty="0">
                      <a:solidFill>
                        <a:schemeClr val="tx2">
                          <a:lumMod val="50000"/>
                        </a:schemeClr>
                      </a:solidFill>
                      <a:latin typeface="Sitka Small" pitchFamily="2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0.18241204847834197"/>
                  <c:y val="0.299883025200154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10"/>
              <c:layout>
                <c:manualLayout>
                  <c:x val="-2.3413731807576936E-2"/>
                  <c:y val="1.2883924907508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C981395-3CB1-4C02-B03D-BFF317C153D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250570.7</c:v>
                </c:pt>
                <c:pt idx="1">
                  <c:v>2906676.8299999991</c:v>
                </c:pt>
                <c:pt idx="2">
                  <c:v>71189.25</c:v>
                </c:pt>
                <c:pt idx="3">
                  <c:v>147047.29999999999</c:v>
                </c:pt>
                <c:pt idx="4">
                  <c:v>104609.8</c:v>
                </c:pt>
                <c:pt idx="5">
                  <c:v>75697.64</c:v>
                </c:pt>
                <c:pt idx="6">
                  <c:v>29508</c:v>
                </c:pt>
                <c:pt idx="7">
                  <c:v>443799.57</c:v>
                </c:pt>
                <c:pt idx="8">
                  <c:v>454358.1</c:v>
                </c:pt>
                <c:pt idx="9">
                  <c:v>75905</c:v>
                </c:pt>
                <c:pt idx="10">
                  <c:v>1017477.47</c:v>
                </c:pt>
                <c:pt idx="11">
                  <c:v>3469914.3499999992</c:v>
                </c:pt>
                <c:pt idx="12">
                  <c:v>76738.59</c:v>
                </c:pt>
                <c:pt idx="13">
                  <c:v>55913.56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36615822734069"/>
          <c:y val="1.8350562204713285E-2"/>
          <c:w val="0.33308501748050651"/>
          <c:h val="0.98164943779528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>
            <a:lnSpc>
              <a:spcPts val="1380"/>
            </a:lnSpc>
            <a:spcBef>
              <a:spcPts val="0"/>
            </a:spcBef>
            <a:defRPr sz="1000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3.14945164822957E-3"/>
                  <c:y val="-2.279100433675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E-47A1-82D8-ECD0F765C49C}"/>
                </c:ext>
              </c:extLst>
            </c:dLbl>
            <c:dLbl>
              <c:idx val="2"/>
              <c:layout>
                <c:manualLayout>
                  <c:x val="1.5747258241147859E-3"/>
                  <c:y val="-3.190740607145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E-47A1-82D8-ECD0F765C49C}"/>
                </c:ext>
              </c:extLst>
            </c:dLbl>
            <c:dLbl>
              <c:idx val="3"/>
              <c:layout>
                <c:manualLayout>
                  <c:x val="-2.6203065730791852E-2"/>
                  <c:y val="-3.40895998725140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0E-47A1-82D8-ECD0F765C49C}"/>
                </c:ext>
              </c:extLst>
            </c:dLbl>
            <c:dLbl>
              <c:idx val="4"/>
              <c:layout>
                <c:manualLayout>
                  <c:x val="-1.0802495159268052E-2"/>
                  <c:y val="-8.35012151014993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0E-47A1-82D8-ECD0F765C49C}"/>
                </c:ext>
              </c:extLst>
            </c:dLbl>
            <c:dLbl>
              <c:idx val="5"/>
              <c:layout>
                <c:manualLayout>
                  <c:x val="-1.3920452291015351E-2"/>
                  <c:y val="1.53220153564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 оценка</c:v>
                </c:pt>
                <c:pt idx="3">
                  <c:v>2024 год прогноз</c:v>
                </c:pt>
                <c:pt idx="4">
                  <c:v>2025 год 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81496.2</c:v>
                </c:pt>
                <c:pt idx="1">
                  <c:v>75628.899999999994</c:v>
                </c:pt>
                <c:pt idx="2">
                  <c:v>84868.6</c:v>
                </c:pt>
                <c:pt idx="3">
                  <c:v>97089.7</c:v>
                </c:pt>
                <c:pt idx="4">
                  <c:v>110585.2</c:v>
                </c:pt>
                <c:pt idx="5">
                  <c:v>126398.8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0E-47A1-82D8-ECD0F765C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4.6926829558620493E-3"/>
                  <c:y val="-1.67397235002532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0E-47A1-82D8-ECD0F765C49C}"/>
                </c:ext>
              </c:extLst>
            </c:dLbl>
            <c:dLbl>
              <c:idx val="4"/>
              <c:layout>
                <c:manualLayout>
                  <c:x val="1.2597806592918256E-2"/>
                  <c:y val="2.2593601936984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0E-47A1-82D8-ECD0F765C49C}"/>
                </c:ext>
              </c:extLst>
            </c:dLbl>
            <c:dLbl>
              <c:idx val="5"/>
              <c:layout>
                <c:manualLayout>
                  <c:x val="2.9762194081609992E-2"/>
                  <c:y val="7.9671608546016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 оценка</c:v>
                </c:pt>
                <c:pt idx="3">
                  <c:v>2024 год прогноз</c:v>
                </c:pt>
                <c:pt idx="4">
                  <c:v>2025 год 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 formatCode="#,##0.0">
                  <c:v>98447.6</c:v>
                </c:pt>
                <c:pt idx="4" formatCode="#,##0.0">
                  <c:v>114002.3</c:v>
                </c:pt>
                <c:pt idx="5" formatCode="#,##0.0">
                  <c:v>132356.70000000001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0E-47A1-82D8-ECD0F765C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87"/>
        <c:axId val="38683776"/>
        <c:axId val="38685312"/>
      </c:barChart>
      <c:catAx>
        <c:axId val="3868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38685312"/>
        <c:crosses val="autoZero"/>
        <c:auto val="1"/>
        <c:lblAlgn val="ctr"/>
        <c:lblOffset val="100"/>
        <c:noMultiLvlLbl val="0"/>
      </c:catAx>
      <c:valAx>
        <c:axId val="386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3868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38E-2"/>
          <c:w val="0.86210605618742164"/>
          <c:h val="0.88307085222208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188396221082651E-3"/>
                  <c:y val="1.58213629858119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6.1883962210827091E-3"/>
                  <c:y val="4.1758023618290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3.0941902512624047E-3"/>
                  <c:y val="7.1282316670696719E-2"/>
                </c:manualLayout>
              </c:layout>
              <c:tx>
                <c:rich>
                  <a:bodyPr/>
                  <a:lstStyle/>
                  <a:p>
                    <a:fld id="{47A9CF3E-201F-46AD-A16B-84810998764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#,##0.00000</c:formatCode>
                <c:ptCount val="3"/>
                <c:pt idx="0">
                  <c:v>9001584.6799999997</c:v>
                </c:pt>
                <c:pt idx="1">
                  <c:v>9179406.1549999993</c:v>
                </c:pt>
                <c:pt idx="2">
                  <c:v>-177821.47500000001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268119571413741E-2"/>
                  <c:y val="-6.3259515282615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3.0941981105412682E-3"/>
                  <c:y val="-1.0115297646667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9.5320950001971105E-3"/>
                  <c:y val="0.106147519556650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#,##0.00000</c:formatCode>
                <c:ptCount val="3"/>
                <c:pt idx="0">
                  <c:v>4256927.75</c:v>
                </c:pt>
                <c:pt idx="1">
                  <c:v>4335075.6953299996</c:v>
                </c:pt>
                <c:pt idx="2">
                  <c:v>-78147.945330000002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lumMod val="110000"/>
                  </a:schemeClr>
                </a:gs>
                <a:gs pos="88000">
                  <a:schemeClr val="accent6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788602826545391E-3"/>
                  <c:y val="7.69032199036708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B6-4E1E-A67E-0FCF276BDEFD}"/>
                </c:ext>
              </c:extLst>
            </c:dLbl>
            <c:dLbl>
              <c:idx val="1"/>
              <c:layout>
                <c:manualLayout>
                  <c:x val="7.2656497708075876E-2"/>
                  <c:y val="-1.39798600809060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-2.1200601366873215E-4"/>
                  <c:y val="0.164371033937405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#,##0.00000</c:formatCode>
                <c:ptCount val="3"/>
                <c:pt idx="0">
                  <c:v>4446769.41</c:v>
                </c:pt>
                <c:pt idx="1">
                  <c:v>4527611.3405299997</c:v>
                </c:pt>
                <c:pt idx="2">
                  <c:v>-80841.930529999998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100"/>
        <c:axId val="98320384"/>
        <c:axId val="98321920"/>
      </c:barChart>
      <c:catAx>
        <c:axId val="983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98321920"/>
        <c:crosses val="autoZero"/>
        <c:auto val="1"/>
        <c:lblAlgn val="ctr"/>
        <c:lblOffset val="100"/>
        <c:noMultiLvlLbl val="0"/>
      </c:catAx>
      <c:valAx>
        <c:axId val="983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9832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23529411764755E-2"/>
          <c:y val="9.138277777777748E-2"/>
          <c:w val="0.89334336884359999"/>
          <c:h val="0.78801222222222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2024г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49B-4A18-A66F-2B6949F73E9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9A2-4860-8486-8EFEA89E00C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49B-4A18-A66F-2B6949F73E9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9A2-4860-8486-8EFEA89E00CB}"/>
              </c:ext>
            </c:extLst>
          </c:dPt>
          <c:dLbls>
            <c:dLbl>
              <c:idx val="0"/>
              <c:layout>
                <c:manualLayout>
                  <c:x val="-0.15411764705882353"/>
                  <c:y val="5.44876401360715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7647058823529"/>
                      <c:h val="0.198541083517705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9B-4A18-A66F-2B6949F73E92}"/>
                </c:ext>
              </c:extLst>
            </c:dLbl>
            <c:dLbl>
              <c:idx val="1"/>
              <c:layout>
                <c:manualLayout>
                  <c:x val="-8.4877257989810023E-2"/>
                  <c:y val="-0.196880528172005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2"/>
              <c:layout>
                <c:manualLayout>
                  <c:x val="0.29075980392156864"/>
                  <c:y val="-0.13570979391054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43137254901962"/>
                      <c:h val="0.198541083517705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9B-4A18-A66F-2B6949F73E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2877131</c:v>
                </c:pt>
                <c:pt idx="1">
                  <c:v>255857</c:v>
                </c:pt>
                <c:pt idx="2">
                  <c:v>5868596.6799999997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17934875922877"/>
          <c:y val="2.8134416620947671E-2"/>
          <c:w val="0.60041257599058151"/>
          <c:h val="0.528076880346627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2025 год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DFC-4035-AE7B-EB960B77A38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2D-45A3-BB44-1254B25DD30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DFC-4035-AE7B-EB960B77A38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2D-45A3-BB44-1254B25DD303}"/>
              </c:ext>
            </c:extLst>
          </c:dPt>
          <c:dLbls>
            <c:dLbl>
              <c:idx val="0"/>
              <c:layout>
                <c:manualLayout>
                  <c:x val="-0.15797440635251109"/>
                  <c:y val="3.8231029885568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FC-4035-AE7B-EB960B77A383}"/>
                </c:ext>
              </c:extLst>
            </c:dLbl>
            <c:dLbl>
              <c:idx val="1"/>
              <c:layout>
                <c:manualLayout>
                  <c:x val="1.7755602912807667E-3"/>
                  <c:y val="-0.117169299989247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2"/>
              <c:layout>
                <c:manualLayout>
                  <c:x val="0.22358854066719866"/>
                  <c:y val="3.00018884934233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C-4035-AE7B-EB960B77A3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2011291</c:v>
                </c:pt>
                <c:pt idx="1">
                  <c:v>248267</c:v>
                </c:pt>
                <c:pt idx="2">
                  <c:v>1997369.75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9351839694579391E-2"/>
          <c:y val="0.65618502706048532"/>
          <c:w val="0.8719900297816372"/>
          <c:h val="0.29800657069849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95486111111396E-2"/>
          <c:y val="0.1460811148606424"/>
          <c:w val="0.77724756944444462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2026 год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140-43AA-84BC-E341C7B2EF7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3DB-4FC8-B63C-38B6277E76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140-43AA-84BC-E341C7B2EF7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3DB-4FC8-B63C-38B6277E762F}"/>
              </c:ext>
            </c:extLst>
          </c:dPt>
          <c:dLbls>
            <c:dLbl>
              <c:idx val="0"/>
              <c:layout>
                <c:manualLayout>
                  <c:x val="-0.23573572543672194"/>
                  <c:y val="5.6699023733144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0-43AA-84BC-E341C7B2EF74}"/>
                </c:ext>
              </c:extLst>
            </c:dLbl>
            <c:dLbl>
              <c:idx val="1"/>
              <c:layout>
                <c:manualLayout>
                  <c:x val="-1.7961352842566204E-2"/>
                  <c:y val="-0.291832409837659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2"/>
              <c:layout>
                <c:manualLayout>
                  <c:x val="0.22129345610285428"/>
                  <c:y val="-9.7565582080017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0-43AA-84BC-E341C7B2EF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2045730</c:v>
                </c:pt>
                <c:pt idx="1">
                  <c:v>257322</c:v>
                </c:pt>
                <c:pt idx="2">
                  <c:v>2143717.4099999997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21846646668928E-2"/>
          <c:y val="0.11907371042467146"/>
          <c:w val="0.89778992903664756"/>
          <c:h val="0.73469236750618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 </c:v>
                </c:pt>
                <c:pt idx="2">
                  <c:v>2024 год прогноз</c:v>
                </c:pt>
                <c:pt idx="3">
                  <c:v>2025 год прогноз</c:v>
                </c:pt>
                <c:pt idx="4">
                  <c:v>2026 год прогноз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1474.3889999999999</c:v>
                </c:pt>
                <c:pt idx="1">
                  <c:v>1930.1</c:v>
                </c:pt>
                <c:pt idx="2">
                  <c:v>2877.1</c:v>
                </c:pt>
                <c:pt idx="3">
                  <c:v>2011.2909999999999</c:v>
                </c:pt>
                <c:pt idx="4">
                  <c:v>2045.73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 </c:v>
                </c:pt>
                <c:pt idx="2">
                  <c:v>2024 год прогноз</c:v>
                </c:pt>
                <c:pt idx="3">
                  <c:v>2025 год прогноз</c:v>
                </c:pt>
                <c:pt idx="4">
                  <c:v>2026 год прогноз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288.36</c:v>
                </c:pt>
                <c:pt idx="1">
                  <c:v>384.8</c:v>
                </c:pt>
                <c:pt idx="2">
                  <c:v>255.857</c:v>
                </c:pt>
                <c:pt idx="3">
                  <c:v>248.267</c:v>
                </c:pt>
                <c:pt idx="4">
                  <c:v>257.322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349504"/>
        <c:axId val="135224320"/>
      </c:barChart>
      <c:catAx>
        <c:axId val="13134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35224320"/>
        <c:crosses val="autoZero"/>
        <c:auto val="1"/>
        <c:lblAlgn val="ctr"/>
        <c:lblOffset val="100"/>
        <c:noMultiLvlLbl val="0"/>
      </c:catAx>
      <c:valAx>
        <c:axId val="13522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3134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82"/>
          <c:y val="3.3479059803972609E-2"/>
          <c:w val="0.70835787887625157"/>
          <c:h val="0.54137564754500822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801.4</c:v>
                </c:pt>
                <c:pt idx="1">
                  <c:v>1291.4000000000001</c:v>
                </c:pt>
                <c:pt idx="2">
                  <c:v>1995</c:v>
                </c:pt>
                <c:pt idx="3">
                  <c:v>985.7</c:v>
                </c:pt>
                <c:pt idx="4">
                  <c:v>867.5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10.9</c:v>
                </c:pt>
                <c:pt idx="1">
                  <c:v>10.5</c:v>
                </c:pt>
                <c:pt idx="2">
                  <c:v>11.5</c:v>
                </c:pt>
                <c:pt idx="3">
                  <c:v>12.2</c:v>
                </c:pt>
                <c:pt idx="4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lumMod val="110000"/>
                  </a:schemeClr>
                </a:gs>
                <a:gs pos="88000">
                  <a:schemeClr val="accent6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354.1</c:v>
                </c:pt>
                <c:pt idx="1">
                  <c:v>344.1</c:v>
                </c:pt>
                <c:pt idx="2">
                  <c:v>486.1</c:v>
                </c:pt>
                <c:pt idx="3">
                  <c:v>595.79999999999995</c:v>
                </c:pt>
                <c:pt idx="4">
                  <c:v>727.7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65000"/>
                    <a:lumMod val="110000"/>
                  </a:schemeClr>
                </a:gs>
                <a:gs pos="88000">
                  <a:schemeClr val="accent2">
                    <a:lumMod val="60000"/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74.7</c:v>
                </c:pt>
                <c:pt idx="1">
                  <c:v>86</c:v>
                </c:pt>
                <c:pt idx="2">
                  <c:v>100.3</c:v>
                </c:pt>
                <c:pt idx="3">
                  <c:v>116</c:v>
                </c:pt>
                <c:pt idx="4">
                  <c:v>134.19999999999999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65000"/>
                    <a:lumMod val="110000"/>
                  </a:schemeClr>
                </a:gs>
                <a:gs pos="88000">
                  <a:schemeClr val="accent4">
                    <a:lumMod val="60000"/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217.2</c:v>
                </c:pt>
                <c:pt idx="1">
                  <c:v>185.1</c:v>
                </c:pt>
                <c:pt idx="2">
                  <c:v>268.3</c:v>
                </c:pt>
                <c:pt idx="3">
                  <c:v>284.8</c:v>
                </c:pt>
                <c:pt idx="4">
                  <c:v>286.10000000000002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tint val="65000"/>
                    <a:lumMod val="110000"/>
                  </a:schemeClr>
                </a:gs>
                <a:gs pos="88000">
                  <a:schemeClr val="accent6">
                    <a:lumMod val="60000"/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Лист1!$G$2:$G$6</c:f>
              <c:numCache>
                <c:formatCode>#\ ##0.0</c:formatCode>
                <c:ptCount val="5"/>
                <c:pt idx="0">
                  <c:v>16.100000000000001</c:v>
                </c:pt>
                <c:pt idx="1">
                  <c:v>13</c:v>
                </c:pt>
                <c:pt idx="2">
                  <c:v>15.9</c:v>
                </c:pt>
                <c:pt idx="3">
                  <c:v>16.8</c:v>
                </c:pt>
                <c:pt idx="4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56000"/>
        <c:axId val="140257536"/>
      </c:areaChart>
      <c:catAx>
        <c:axId val="14025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257536"/>
        <c:crosses val="autoZero"/>
        <c:auto val="1"/>
        <c:lblAlgn val="ctr"/>
        <c:lblOffset val="100"/>
        <c:noMultiLvlLbl val="0"/>
      </c:catAx>
      <c:valAx>
        <c:axId val="1402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0256000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803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10 мес. 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478.9</c:v>
                </c:pt>
                <c:pt idx="1">
                  <c:v>568</c:v>
                </c:pt>
                <c:pt idx="2">
                  <c:v>986.6</c:v>
                </c:pt>
                <c:pt idx="3">
                  <c:v>1085.0999999999999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10 мес. 2023г.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498.4</c:v>
                </c:pt>
                <c:pt idx="1">
                  <c:v>399</c:v>
                </c:pt>
                <c:pt idx="2" formatCode="0.0">
                  <c:v>487.8</c:v>
                </c:pt>
                <c:pt idx="3">
                  <c:v>488.4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490624"/>
        <c:axId val="140492160"/>
      </c:areaChart>
      <c:catAx>
        <c:axId val="14049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0492160"/>
        <c:crosses val="autoZero"/>
        <c:auto val="1"/>
        <c:lblAlgn val="ctr"/>
        <c:lblOffset val="100"/>
        <c:noMultiLvlLbl val="0"/>
      </c:catAx>
      <c:valAx>
        <c:axId val="14049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0490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27431211346887"/>
          <c:y val="3.1527776218809728E-2"/>
          <c:w val="0.76104576343369246"/>
          <c:h val="0.13487596339973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/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</dgm:pt>
    <dgm:pt modelId="{D683D498-F8E4-4787-B217-E0B2101B0530}" type="pres">
      <dgm:prSet presAssocID="{B369B849-9C5A-42C2-9342-4078D0FF5DF6}" presName="ellipse" presStyleLbl="trBgShp" presStyleIdx="0" presStyleCnt="1" custFlipVert="1" custFlipHor="1" custScaleX="2584" custScaleY="50708" custLinFactNeighborX="-7051" custLinFactNeighborY="-10482"/>
      <dgm:spPr/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2792" custLinFactNeighborY="1795">
        <dgm:presLayoutVars>
          <dgm:bulletEnabled val="1"/>
        </dgm:presLayoutVars>
      </dgm:prSet>
      <dgm:spPr/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1284" custLinFactNeighborY="-6281"/>
      <dgm:spPr>
        <a:prstGeom prst="flowChartCollate">
          <a:avLst/>
        </a:prstGeom>
      </dgm:spPr>
    </dgm:pt>
  </dgm:ptLst>
  <dgm:cxnLst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</dgm:pt>
    <dgm:pt modelId="{AE814635-41AF-482F-8575-607B32A19DEE}" type="pres">
      <dgm:prSet presAssocID="{9D328161-4793-4F10-A31E-3604D3B56485}" presName="node" presStyleLbl="node1" presStyleIdx="0" presStyleCnt="3" custScaleX="101590">
        <dgm:presLayoutVars>
          <dgm:bulletEnabled val="1"/>
        </dgm:presLayoutVars>
      </dgm:prSet>
      <dgm:spPr>
        <a:prstGeom prst="ellipse">
          <a:avLst/>
        </a:prstGeom>
      </dgm:spPr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91085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97361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065BC10C-701F-4AAC-A6F6-BE40AFCF3AEC}" type="presOf" srcId="{0CA10185-FBF1-4D6A-84B0-C9C0A7827660}" destId="{DBC007ED-BC63-4A4F-B672-2F33F4C7A88F}" srcOrd="0" destOrd="0" presId="urn:microsoft.com/office/officeart/2005/8/layout/default#1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C7C06231-C054-484E-9465-62AE1CECEE87}" type="presOf" srcId="{DA39625B-3C61-4286-861D-BD0277843311}" destId="{C3DB503A-7593-402B-93E0-8D425E87D405}" srcOrd="0" destOrd="0" presId="urn:microsoft.com/office/officeart/2005/8/layout/default#1"/>
    <dgm:cxn modelId="{48B03938-2A66-4B31-B3C7-3E0E9C82930C}" type="presOf" srcId="{0DC2ACDD-4F94-4823-8A33-2E1E31B4ED89}" destId="{7AAC85C8-9C35-4D50-9C4F-97B34C81EC9C}" srcOrd="0" destOrd="0" presId="urn:microsoft.com/office/officeart/2005/8/layout/default#1"/>
    <dgm:cxn modelId="{DF02606B-1614-450B-B363-EAC614A883E3}" type="presOf" srcId="{9D328161-4793-4F10-A31E-3604D3B56485}" destId="{AE814635-41AF-482F-8575-607B32A19DEE}" srcOrd="0" destOrd="0" presId="urn:microsoft.com/office/officeart/2005/8/layout/default#1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144D7EBB-5DCD-47D9-9EB6-0D2421CC1EFB}" type="presParOf" srcId="{C3DB503A-7593-402B-93E0-8D425E87D405}" destId="{AE814635-41AF-482F-8575-607B32A19DEE}" srcOrd="0" destOrd="0" presId="urn:microsoft.com/office/officeart/2005/8/layout/default#1"/>
    <dgm:cxn modelId="{47F80AA3-D03A-4A50-BDD7-BA0E5EF02090}" type="presParOf" srcId="{C3DB503A-7593-402B-93E0-8D425E87D405}" destId="{01CBAAC8-3DD5-479D-A723-4E861B4ED91A}" srcOrd="1" destOrd="0" presId="urn:microsoft.com/office/officeart/2005/8/layout/default#1"/>
    <dgm:cxn modelId="{B9B3FBC0-C2EA-41DB-A781-CA17D8AECA9F}" type="presParOf" srcId="{C3DB503A-7593-402B-93E0-8D425E87D405}" destId="{7AAC85C8-9C35-4D50-9C4F-97B34C81EC9C}" srcOrd="2" destOrd="0" presId="urn:microsoft.com/office/officeart/2005/8/layout/default#1"/>
    <dgm:cxn modelId="{35881E3E-2FB1-4FFB-8132-3119FCFC7CB8}" type="presParOf" srcId="{C3DB503A-7593-402B-93E0-8D425E87D405}" destId="{423BBBEA-B275-40CC-BE01-571463401472}" srcOrd="3" destOrd="0" presId="urn:microsoft.com/office/officeart/2005/8/layout/default#1"/>
    <dgm:cxn modelId="{67A4B4B8-9E8C-4E85-87B9-ECC8FA48EB8E}" type="presParOf" srcId="{C3DB503A-7593-402B-93E0-8D425E87D405}" destId="{DBC007ED-BC63-4A4F-B672-2F33F4C7A88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Sitka Small" pitchFamily="2" charset="0"/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 custLinFactNeighborX="-2022" custLinFactNeighborY="-25273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-4833">
        <dgm:presLayoutVars>
          <dgm:bulletEnabled val="1"/>
        </dgm:presLayoutVars>
      </dgm:prSet>
      <dgm:spPr/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</dgm:pt>
    <dgm:pt modelId="{C5862DB7-C70E-47BC-ACE0-88B26CF7B847}" type="pres">
      <dgm:prSet presAssocID="{B369B849-9C5A-42C2-9342-4078D0FF5DF6}" presName="funnel" presStyleLbl="trAlignAcc1" presStyleIdx="0" presStyleCnt="1" custScaleX="142857" custScaleY="155281" custLinFactNeighborX="701" custLinFactNeighborY="-19505"/>
      <dgm:spPr>
        <a:prstGeom prst="flowChartCollate">
          <a:avLst/>
        </a:prstGeom>
      </dgm:spPr>
    </dgm:pt>
  </dgm:ptLst>
  <dgm:cxnLst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 flipH="1" flipV="1">
          <a:off x="1906733" y="593628"/>
          <a:ext cx="71383" cy="486487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927826" y="2152228"/>
          <a:ext cx="535373" cy="342639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32407" y="3228827"/>
          <a:ext cx="3961669" cy="346934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32407" y="3228827"/>
        <a:ext cx="3961669" cy="346934"/>
      </dsp:txXfrm>
    </dsp:sp>
    <dsp:sp modelId="{199E51A1-E2F0-44F9-9309-4C0D476AEDD1}">
      <dsp:nvSpPr>
        <dsp:cNvPr id="0" name=""/>
        <dsp:cNvSpPr/>
      </dsp:nvSpPr>
      <dsp:spPr>
        <a:xfrm>
          <a:off x="1767169" y="465098"/>
          <a:ext cx="789286" cy="7667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15%</a:t>
          </a:r>
        </a:p>
      </dsp:txBody>
      <dsp:txXfrm>
        <a:off x="1882757" y="577392"/>
        <a:ext cx="558110" cy="542206"/>
      </dsp:txXfrm>
    </dsp:sp>
    <dsp:sp modelId="{CE4B80C9-B7B7-412F-AAB4-970D35CFA58A}">
      <dsp:nvSpPr>
        <dsp:cNvPr id="0" name=""/>
        <dsp:cNvSpPr/>
      </dsp:nvSpPr>
      <dsp:spPr>
        <a:xfrm>
          <a:off x="1124568" y="0"/>
          <a:ext cx="856030" cy="766716"/>
        </a:xfrm>
        <a:prstGeom prst="ellipse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100%</a:t>
          </a:r>
        </a:p>
      </dsp:txBody>
      <dsp:txXfrm>
        <a:off x="1249931" y="112283"/>
        <a:ext cx="605304" cy="542150"/>
      </dsp:txXfrm>
    </dsp:sp>
    <dsp:sp modelId="{089E1508-1591-48F7-A4AF-BDC6B174BA04}">
      <dsp:nvSpPr>
        <dsp:cNvPr id="0" name=""/>
        <dsp:cNvSpPr/>
      </dsp:nvSpPr>
      <dsp:spPr>
        <a:xfrm>
          <a:off x="2409781" y="0"/>
          <a:ext cx="777857" cy="777278"/>
        </a:xfrm>
        <a:prstGeom prst="ellipse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100%</a:t>
          </a:r>
        </a:p>
      </dsp:txBody>
      <dsp:txXfrm>
        <a:off x="2523696" y="113830"/>
        <a:ext cx="550027" cy="549618"/>
      </dsp:txXfrm>
    </dsp:sp>
    <dsp:sp modelId="{C5862DB7-C70E-47BC-ACE0-88B26CF7B847}">
      <dsp:nvSpPr>
        <dsp:cNvPr id="0" name=""/>
        <dsp:cNvSpPr/>
      </dsp:nvSpPr>
      <dsp:spPr>
        <a:xfrm>
          <a:off x="279469" y="-47370"/>
          <a:ext cx="3801040" cy="317313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884783" y="911"/>
          <a:ext cx="2069579" cy="1222312"/>
        </a:xfrm>
        <a:prstGeom prst="ellipse">
          <a:avLst/>
        </a:prstGeom>
        <a:solidFill>
          <a:schemeClr val="accent6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Налог на доходы физических лиц</a:t>
          </a:r>
        </a:p>
      </dsp:txBody>
      <dsp:txXfrm>
        <a:off x="1187866" y="179914"/>
        <a:ext cx="1463413" cy="864306"/>
      </dsp:txXfrm>
    </dsp:sp>
    <dsp:sp modelId="{7AAC85C8-9C35-4D50-9C4F-97B34C81EC9C}">
      <dsp:nvSpPr>
        <dsp:cNvPr id="0" name=""/>
        <dsp:cNvSpPr/>
      </dsp:nvSpPr>
      <dsp:spPr>
        <a:xfrm>
          <a:off x="3182691" y="1823"/>
          <a:ext cx="1855572" cy="1222312"/>
        </a:xfrm>
        <a:prstGeom prst="ellipse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Налог на имущество физических лиц</a:t>
          </a:r>
        </a:p>
      </dsp:txBody>
      <dsp:txXfrm>
        <a:off x="3454433" y="180826"/>
        <a:ext cx="1312088" cy="864306"/>
      </dsp:txXfrm>
    </dsp:sp>
    <dsp:sp modelId="{DBC007ED-BC63-4A4F-B672-2F33F4C7A88F}">
      <dsp:nvSpPr>
        <dsp:cNvPr id="0" name=""/>
        <dsp:cNvSpPr/>
      </dsp:nvSpPr>
      <dsp:spPr>
        <a:xfrm>
          <a:off x="5217373" y="911"/>
          <a:ext cx="1983426" cy="1222312"/>
        </a:xfrm>
        <a:prstGeom prst="ellipse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Земельный налог</a:t>
          </a:r>
        </a:p>
      </dsp:txBody>
      <dsp:txXfrm>
        <a:off x="5507839" y="179914"/>
        <a:ext cx="1402494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440167" y="1152125"/>
          <a:ext cx="618951" cy="49695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575175" y="2384882"/>
          <a:ext cx="450050" cy="288032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7" y="3312368"/>
          <a:ext cx="3600385" cy="228715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Sitka Small" pitchFamily="2" charset="0"/>
          </a:endParaRPr>
        </a:p>
      </dsp:txBody>
      <dsp:txXfrm>
        <a:off x="7" y="3312368"/>
        <a:ext cx="3600385" cy="228715"/>
      </dsp:txXfrm>
    </dsp:sp>
    <dsp:sp modelId="{1B16F12C-6E58-497A-AFE7-361DE060183A}">
      <dsp:nvSpPr>
        <dsp:cNvPr id="0" name=""/>
        <dsp:cNvSpPr/>
      </dsp:nvSpPr>
      <dsp:spPr>
        <a:xfrm>
          <a:off x="1408848" y="634339"/>
          <a:ext cx="775376" cy="7856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85%</a:t>
          </a:r>
        </a:p>
      </dsp:txBody>
      <dsp:txXfrm>
        <a:off x="1522399" y="749392"/>
        <a:ext cx="548274" cy="555528"/>
      </dsp:txXfrm>
    </dsp:sp>
    <dsp:sp modelId="{C5862DB7-C70E-47BC-ACE0-88B26CF7B847}">
      <dsp:nvSpPr>
        <dsp:cNvPr id="0" name=""/>
        <dsp:cNvSpPr/>
      </dsp:nvSpPr>
      <dsp:spPr>
        <a:xfrm>
          <a:off x="3" y="0"/>
          <a:ext cx="3600396" cy="313081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0.56627</cdr:y>
    </cdr:from>
    <cdr:to>
      <cdr:x>0.31666</cdr:x>
      <cdr:y>0.61074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6224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+451,4 (+30,6%)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>
          <a:off x="2240255" y="2011749"/>
          <a:ext cx="320061" cy="2285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</cdr:x>
      <cdr:y>0.61822</cdr:y>
    </cdr:from>
    <cdr:to>
      <cdr:x>0.28718</cdr:x>
      <cdr:y>0.66024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60240" y="3427784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-122,7 (-32,4%)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+90,2 (+31,3%)</a:t>
          </a:r>
        </a:p>
      </cdr:txBody>
    </cdr:sp>
  </cdr:relSizeAnchor>
  <cdr:relSizeAnchor xmlns:cdr="http://schemas.openxmlformats.org/drawingml/2006/chartDrawing">
    <cdr:from>
      <cdr:x>0.40953</cdr:x>
      <cdr:y>0.56627</cdr:y>
    </cdr:from>
    <cdr:to>
      <cdr:x>0.49286</cdr:x>
      <cdr:y>0.61074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538717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+951,3 (+49,4%)</a:t>
          </a:r>
        </a:p>
      </cdr:txBody>
    </cdr:sp>
  </cdr:relSizeAnchor>
  <cdr:relSizeAnchor xmlns:cdr="http://schemas.openxmlformats.org/drawingml/2006/chartDrawing">
    <cdr:from>
      <cdr:x>0.43333</cdr:x>
      <cdr:y>0.61822</cdr:y>
    </cdr:from>
    <cdr:to>
      <cdr:x>0.47052</cdr:x>
      <cdr:y>0.66024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744416" y="3427784"/>
          <a:ext cx="321358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0.59907</cdr:x>
      <cdr:y>0.25974</cdr:y>
    </cdr:from>
    <cdr:to>
      <cdr:x>0.69167</cdr:x>
      <cdr:y>0.30421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176511" y="1440160"/>
          <a:ext cx="800153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-7,6 (-3,0%)</a:t>
          </a:r>
        </a:p>
      </cdr:txBody>
    </cdr:sp>
  </cdr:relSizeAnchor>
  <cdr:relSizeAnchor xmlns:cdr="http://schemas.openxmlformats.org/drawingml/2006/chartDrawing">
    <cdr:from>
      <cdr:x>0.62619</cdr:x>
      <cdr:y>0.31431</cdr:y>
    </cdr:from>
    <cdr:to>
      <cdr:x>0.66323</cdr:x>
      <cdr:y>0.35641</cdr:y>
    </cdr:to>
    <cdr:sp macro="" textlink="">
      <cdr:nvSpPr>
        <cdr:cNvPr id="28" name="Стрелка вниз 27"/>
        <cdr:cNvSpPr/>
      </cdr:nvSpPr>
      <cdr:spPr>
        <a:xfrm xmlns:a="http://schemas.openxmlformats.org/drawingml/2006/main">
          <a:off x="5410856" y="1742708"/>
          <a:ext cx="320061" cy="23342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0.59167</cdr:x>
      <cdr:y>0.56627</cdr:y>
    </cdr:from>
    <cdr:to>
      <cdr:x>0.67501</cdr:x>
      <cdr:y>0.61074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5112568" y="3139752"/>
          <a:ext cx="720137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-865,8 (-30,1%)</a:t>
          </a:r>
        </a:p>
      </cdr:txBody>
    </cdr:sp>
  </cdr:relSizeAnchor>
  <cdr:relSizeAnchor xmlns:cdr="http://schemas.openxmlformats.org/drawingml/2006/chartDrawing">
    <cdr:from>
      <cdr:x>0.61667</cdr:x>
      <cdr:y>0.61822</cdr:y>
    </cdr:from>
    <cdr:to>
      <cdr:x>0.65385</cdr:x>
      <cdr:y>0.66024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 rot="10800000">
          <a:off x="5328592" y="3427784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0.775</cdr:x>
      <cdr:y>0.28571</cdr:y>
    </cdr:from>
    <cdr:to>
      <cdr:x>0.86759</cdr:x>
      <cdr:y>0.33018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696744" y="1584176"/>
          <a:ext cx="800066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+9,0 (+3,6%)</a:t>
          </a:r>
        </a:p>
      </cdr:txBody>
    </cdr:sp>
  </cdr:relSizeAnchor>
  <cdr:relSizeAnchor xmlns:cdr="http://schemas.openxmlformats.org/drawingml/2006/chartDrawing">
    <cdr:from>
      <cdr:x>0.80833</cdr:x>
      <cdr:y>0.35065</cdr:y>
    </cdr:from>
    <cdr:to>
      <cdr:x>0.84536</cdr:x>
      <cdr:y>0.39275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984776" y="1944216"/>
          <a:ext cx="319975" cy="23342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0.76667</cdr:x>
      <cdr:y>0.56627</cdr:y>
    </cdr:from>
    <cdr:to>
      <cdr:x>0.85</cdr:x>
      <cdr:y>0.61074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624736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+34,4 (+1,7%)</a:t>
          </a:r>
        </a:p>
      </cdr:txBody>
    </cdr:sp>
  </cdr:relSizeAnchor>
  <cdr:relSizeAnchor xmlns:cdr="http://schemas.openxmlformats.org/drawingml/2006/chartDrawing">
    <cdr:from>
      <cdr:x>0.79167</cdr:x>
      <cdr:y>0.60523</cdr:y>
    </cdr:from>
    <cdr:to>
      <cdr:x>0.82885</cdr:x>
      <cdr:y>0.64725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840760" y="3355776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252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2" y="9427076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5" y="9427076"/>
            <a:ext cx="2945659" cy="496252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252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2" y="9427076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5" y="9427076"/>
            <a:ext cx="2945659" cy="496252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55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3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91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854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353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84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5180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17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360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1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148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510372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8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03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836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47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42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973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61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1/11/2024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37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  <p:sldLayoutId id="2147485340" r:id="rId12"/>
    <p:sldLayoutId id="2147485341" r:id="rId13"/>
    <p:sldLayoutId id="2147485342" r:id="rId14"/>
    <p:sldLayoutId id="2147485343" r:id="rId15"/>
    <p:sldLayoutId id="2147485344" r:id="rId16"/>
    <p:sldLayoutId id="2147485345" r:id="rId17"/>
    <p:sldLayoutId id="214748534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9804" y="1196752"/>
            <a:ext cx="8369902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Бюджет</a:t>
            </a:r>
            <a:b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2055" y="3242022"/>
            <a:ext cx="7920880" cy="213119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на основании Решения Совета депутатов от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19.12.2023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№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238/46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О бюджете городского округа Лобня на 2024 год и на плановый период 2025 и 2026 годов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</a:rPr>
            </a:br>
            <a:endParaRPr lang="ru-RU" sz="3000" b="1" dirty="0">
              <a:solidFill>
                <a:schemeClr val="tx2">
                  <a:lumMod val="50000"/>
                </a:schemeClr>
              </a:solidFill>
              <a:latin typeface="Sitka Small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CBED1B-935F-41E0-B337-16ABD2825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367"/>
            <a:ext cx="1390611" cy="1390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06AA2-F524-4893-A937-7A39BD54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97352"/>
            <a:ext cx="1548518" cy="260648"/>
          </a:xfrm>
          <a:prstGeom prst="rect">
            <a:avLst/>
          </a:prstGeom>
        </p:spPr>
      </p:pic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568952" cy="97905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прогноза социально –экономического развития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городского округа Лобня Московской области на 2024 - 2026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63815"/>
            <a:ext cx="8784976" cy="979056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01.01.2023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составляет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81 968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человек. 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Ожидается, что по состоянию на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численность населения составит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81 504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0802824"/>
              </p:ext>
            </p:extLst>
          </p:nvPr>
        </p:nvGraphicFramePr>
        <p:xfrm>
          <a:off x="323528" y="1942871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55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CDCB6F-DE7F-4CF6-ABF3-3276C6E10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3232" cy="7647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прогноза социально – экономического развития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городского округа Лобня Московской области на 2024 – 2026 годы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3508" y="620688"/>
            <a:ext cx="8856984" cy="194421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В 2022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75 628,9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 оценке 2023 года объем отгруженной продукции промышленными предприятиями городского округа Лобня составит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84 868,6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Ожидается, что в 2024 году объем отгруженной продукции промышленными предприятиями городского округа Лобня составит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98 447,6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млн. руб.</a:t>
            </a: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              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99DCB2B1-D006-DD0F-D5B2-096E8F5A22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1354533"/>
              </p:ext>
            </p:extLst>
          </p:nvPr>
        </p:nvGraphicFramePr>
        <p:xfrm>
          <a:off x="35496" y="3356992"/>
          <a:ext cx="910850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0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7674DB-F7C2-414B-9D4F-5766DF151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42955"/>
            <a:ext cx="1548518" cy="335309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8304106"/>
              </p:ext>
            </p:extLst>
          </p:nvPr>
        </p:nvGraphicFramePr>
        <p:xfrm>
          <a:off x="0" y="1027794"/>
          <a:ext cx="8964485" cy="55016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0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9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Единицы измерения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Прогноз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отгруженных товаров собственного производства</a:t>
                      </a:r>
                      <a:r>
                        <a:rPr lang="ru-RU" sz="13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, выполненных </a:t>
                      </a:r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работ и услуг собственными силами по промышленным видам деятельности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млн. рублей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75 628,9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84 868,6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98 447,6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114 002,3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132 356,7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млн. рублей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17 203,1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8 005,0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8 650,0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9 455,0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98 623,8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104 761,1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107 571,9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109 525,9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111 730,5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Оборот розничной торговли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млн. рублей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15 235,8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16 034,5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17 136,3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18 335,8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19 793,6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615"/>
            <a:ext cx="8640960" cy="102117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Лобня Московской области 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на 2024-2026 годы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Arial"/>
              </a:rPr>
              <a:t>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51" y="236872"/>
            <a:ext cx="8910737" cy="5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параметры бюджета городского округа Лобня за 2021-2026 годы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827584" y="6075114"/>
            <a:ext cx="5832648" cy="7200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3036846"/>
              </p:ext>
            </p:extLst>
          </p:nvPr>
        </p:nvGraphicFramePr>
        <p:xfrm>
          <a:off x="53751" y="559343"/>
          <a:ext cx="9036498" cy="548493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65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3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</a:t>
                      </a:r>
                      <a:r>
                        <a:rPr lang="ru-RU" sz="12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Отчет 2021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Отчет 2022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План           2023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       2024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    2025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      2026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3 363 754,1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6 225 773,1</a:t>
                      </a:r>
                      <a:endParaRPr lang="ru-RU" sz="105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6 142 646,29726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9 001 584,68000</a:t>
                      </a:r>
                      <a:endParaRPr lang="ru-RU" sz="105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4 256 927,75000</a:t>
                      </a:r>
                      <a:endParaRPr lang="ru-RU" sz="105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4 446 769,41000</a:t>
                      </a:r>
                      <a:endParaRPr lang="ru-RU" sz="105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145,8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</a:t>
                      </a:r>
                      <a:r>
                        <a:rPr lang="ru-RU" sz="105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882,0</a:t>
                      </a:r>
                      <a:endParaRPr lang="ru-RU" sz="105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1 762 749,9</a:t>
                      </a:r>
                      <a:endParaRPr lang="ru-RU" sz="105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2 314 896,50000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3 132 988,00000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2 259 558,00000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2 303 052,00000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1 865 872,1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4 463 023,2</a:t>
                      </a:r>
                      <a:endParaRPr lang="ru-RU" sz="105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3 827 749,79726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5 868 596,68000</a:t>
                      </a:r>
                      <a:endParaRPr lang="ru-RU" sz="10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1 997 369,75000</a:t>
                      </a:r>
                      <a:endParaRPr lang="ru-RU" sz="10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2 143 717,41000</a:t>
                      </a:r>
                      <a:endParaRPr lang="ru-RU" sz="105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Расходы, всего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3 410 694,1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6 254 598,6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6 315 749,75813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05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179 406,15500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4 335 075,69533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4 527 611,34053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183,4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144,4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12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Дефицит (-)/ профицит (+)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-46 940,0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-28 825,5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-173 103,46087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-177 821,47500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-78 147,94533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-80 841,93053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84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7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46 940,0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28 825,5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-173 103,46087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177 821,47500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78 147,94533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80 841,93053</a:t>
                      </a:r>
                      <a:endParaRPr lang="ru-RU" sz="10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Муниципальный долг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5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387 897,1</a:t>
                      </a:r>
                      <a:endParaRPr kumimoji="0" lang="ru-RU" sz="105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5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418 547,5</a:t>
                      </a:r>
                      <a:endParaRPr kumimoji="0" lang="ru-RU" sz="105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535 394,08000</a:t>
                      </a:r>
                      <a:endParaRPr kumimoji="0"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5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633 654,77500</a:t>
                      </a:r>
                      <a:endParaRPr kumimoji="0" lang="ru-RU" sz="105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5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711 802,72033</a:t>
                      </a:r>
                      <a:endParaRPr kumimoji="0" lang="ru-RU" sz="105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5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792 644,65086</a:t>
                      </a:r>
                      <a:endParaRPr kumimoji="0" lang="ru-RU" sz="105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04BBD4-25B7-4CCB-988D-2AAD4DD88B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468560" y="5293446"/>
            <a:ext cx="2173521" cy="24090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3E769-3C40-4057-8E14-E10500CE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497959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9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7544" y="21938"/>
            <a:ext cx="8496944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Динамика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изменений основных параметров бюджета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городского 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938375"/>
              </p:ext>
            </p:extLst>
          </p:nvPr>
        </p:nvGraphicFramePr>
        <p:xfrm>
          <a:off x="35496" y="1030050"/>
          <a:ext cx="9108504" cy="520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002F61-A5DC-4C4D-861F-3639E463D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633" y="6520656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3F4172-4238-4293-B315-2A34385D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986" y="6505182"/>
            <a:ext cx="1548518" cy="335309"/>
          </a:xfrm>
          <a:prstGeom prst="rect">
            <a:avLst/>
          </a:prstGeo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41681" cy="62540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Структура доходов бюджета городского округа Лобня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38210"/>
              </p:ext>
            </p:extLst>
          </p:nvPr>
        </p:nvGraphicFramePr>
        <p:xfrm>
          <a:off x="9856" y="3823966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928424"/>
              </p:ext>
            </p:extLst>
          </p:nvPr>
        </p:nvGraphicFramePr>
        <p:xfrm>
          <a:off x="2440620" y="3933056"/>
          <a:ext cx="39604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369283"/>
              </p:ext>
            </p:extLst>
          </p:nvPr>
        </p:nvGraphicFramePr>
        <p:xfrm>
          <a:off x="6516216" y="3789040"/>
          <a:ext cx="2915816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86460"/>
              </p:ext>
            </p:extLst>
          </p:nvPr>
        </p:nvGraphicFramePr>
        <p:xfrm>
          <a:off x="24907" y="808323"/>
          <a:ext cx="2962917" cy="32003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6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27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5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2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9001584,68000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2 77131,00000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255 857,00000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5868596,68000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2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3967984,54000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2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1900612,14000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76872"/>
              </p:ext>
            </p:extLst>
          </p:nvPr>
        </p:nvGraphicFramePr>
        <p:xfrm>
          <a:off x="3106592" y="764345"/>
          <a:ext cx="2897627" cy="32445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540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>
                        <a:solidFill>
                          <a:schemeClr val="tx1"/>
                        </a:solidFill>
                        <a:latin typeface="Sitka Small" pitchFamily="2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325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4 256 927,75000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2 011 291,00000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248 267,00000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  <a:p>
                      <a:pPr algn="ctr"/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1 997 369,75000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56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101 847,77000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59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1 895 521,98000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90008"/>
              </p:ext>
            </p:extLst>
          </p:nvPr>
        </p:nvGraphicFramePr>
        <p:xfrm>
          <a:off x="6067423" y="808324"/>
          <a:ext cx="3037127" cy="320030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203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tx1"/>
                        </a:solidFill>
                        <a:latin typeface="Sitka Small" pitchFamily="2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60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93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4 446 769,41000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93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2 045 730,00000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7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257 322,00000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47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2 143 717,41000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393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231 142,43000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203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1 912 574,98000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1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6000">
              <a:schemeClr val="accent1">
                <a:lumMod val="59000"/>
                <a:lumOff val="41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43608" y="194416"/>
            <a:ext cx="8568952" cy="4982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831165"/>
              </p:ext>
            </p:extLst>
          </p:nvPr>
        </p:nvGraphicFramePr>
        <p:xfrm>
          <a:off x="395536" y="836712"/>
          <a:ext cx="8496000" cy="58200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749,9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2 314 896,50000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3 132 988,00000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2 259 558,00000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2 303 052,00000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000 1 01 00000 00 0000 000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801 349,5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1 291 432,00000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1 995 026,00000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867 500,00000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4523281"/>
                  </a:ext>
                </a:extLst>
              </a:tr>
              <a:tr h="21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801 349,5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1 291 432,00000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1 995 026,00000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985 710,00000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4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000 1 01 02010 01 0000 110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761 691,6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1 191 932,00000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1 917 852,00000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917 799,00000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2007009319"/>
                  </a:ext>
                </a:extLst>
              </a:tr>
              <a:tr h="12499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000 1 01 02020 01 0000 110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4131817421"/>
                  </a:ext>
                </a:extLst>
              </a:tr>
              <a:tr h="56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000 1 01 02030 01 0000 110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10 037,7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3823184858"/>
                  </a:ext>
                </a:extLst>
              </a:tr>
              <a:tr h="974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000 1 01 02040 01 0000 110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17 914,00000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43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000 1 01 02080 01 0000 110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24 881,1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18 840,00000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31 260,00000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34 473,00000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84594013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C3EF25-1BAD-4F95-BBDC-0FED71AB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663584"/>
            <a:ext cx="1548518" cy="1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9632" y="132900"/>
            <a:ext cx="8208912" cy="55979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800" b="1" dirty="0"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821801"/>
              </p:ext>
            </p:extLst>
          </p:nvPr>
        </p:nvGraphicFramePr>
        <p:xfrm>
          <a:off x="395536" y="692695"/>
          <a:ext cx="8496000" cy="602707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000 1 01 02130 01 0000 110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     налога,       не превышающей 650 000 рублей)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000 1 01 02140 01 0000 110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превышающей 650 000 рублей)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10 888,3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10 494,00000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11 465,00000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12 175,00000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12 689,00000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10 888,3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11 465,00000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12 175,00000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12 689,00000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9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000 1 03 02230 01 0000 110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6 064,00000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348097"/>
                  </a:ext>
                </a:extLst>
              </a:tr>
              <a:tr h="92269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000 1 03 02240 01 0000 110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044540"/>
                  </a:ext>
                </a:extLst>
              </a:tr>
              <a:tr h="8171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000 1 03 02250 01 0000 110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6 344,00000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6 723,00000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6881889"/>
                  </a:ext>
                </a:extLst>
              </a:tr>
              <a:tr h="776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000 1 03 02260 01 0000 110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548663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FE5B42-3A01-4999-9E4B-A829EDD55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719766"/>
            <a:ext cx="1548518" cy="1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568952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82379"/>
              </p:ext>
            </p:extLst>
          </p:nvPr>
        </p:nvGraphicFramePr>
        <p:xfrm>
          <a:off x="395536" y="836712"/>
          <a:ext cx="8496000" cy="57156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20574571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84348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17448948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60060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3213396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38491925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354 122,8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344 075,40000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486 059,00000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595 765,00000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727 798,00000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326 975,8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453 787,00000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559 464,00000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688 226,00000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271 365,2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373 787,00000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459 464,00000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558 226,00000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0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000 1 05 01011 01 0000 110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271 363,9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373 787,00000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459 464,00000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558 226,00000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000 1 05 01012 01 0000 110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 (за налоговые периоды, истекшие до 1 января 2011 года)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0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000 1 05 01020 01 0000 110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55 604,0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000 1 05 01021 01 0000 110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55 604,0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000 1 05 01050 01 0000 110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налог, зачисляемый в бюджеты субъектов РФ (за налоговые периоды, истекшие до 1 января 2016 года)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8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000 1 05 02000 02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отдельных видов деятельности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-171,7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-1 246,00000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8603716"/>
                  </a:ext>
                </a:extLst>
              </a:tr>
              <a:tr h="1630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16865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27 301,0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34 631,00000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37 763,00000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465898"/>
                  </a:ext>
                </a:extLst>
              </a:tr>
              <a:tr h="3642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000 1 05 04010 02 0000 110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27 301,0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34 631,00000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37 763,00000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920020"/>
                  </a:ext>
                </a:extLst>
              </a:tr>
              <a:tr h="5192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000 1 05 07000 00 0000 110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71F085-48BB-44EC-B981-45443E56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624358"/>
            <a:ext cx="1548518" cy="2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568952" cy="43204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03103"/>
              </p:ext>
            </p:extLst>
          </p:nvPr>
        </p:nvGraphicFramePr>
        <p:xfrm>
          <a:off x="395536" y="826082"/>
          <a:ext cx="8496000" cy="56608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20574571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84348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17448948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60060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3213396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38491925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2024год,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000 1 05 07000 01 0000 110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специального налогового       режима "Автоматизированная упрощенная       система налогообложения"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291 875,8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271 088,00000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368 652,00000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400 820,00000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420 216,00000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3771070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74 699,7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100 326,00000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116 018,00000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134 165,00000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410167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000 1 06 01020 04 0000 110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74 699,7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100 326,00000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116 018,00000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134 165,00000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991316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217 176,1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185 088,00000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268 326,00000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284 802,00000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286 051,00000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21945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164 395,1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132 088,00000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198 326,00000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210 802,00000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211 051,00000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1877408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000 1 06 06032 04 0000 110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164 395,1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132 088,00000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198 326,00000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210 802,00000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228160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000 1 06 06040 00 0000 110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52 781,0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6901016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000 1 06 06042 04 0000 110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52 781,0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7430793"/>
                  </a:ext>
                </a:extLst>
              </a:tr>
              <a:tr h="22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16 143,1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13 010,00000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15 929,00000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17 527,00000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000 1 08 03000 01 0000 110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16 078,1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15 929,00000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17 527,00000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000 1 08 03010 01 0000 110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16 078,1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15 929,00000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17 527,00000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000 1 08 07000 01 0000 110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000 1 08 07150 01 0000 110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3F47C3-FA39-4943-8968-8FA8FF1B1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97352"/>
            <a:ext cx="1548518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79812" y="-71537"/>
            <a:ext cx="338437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87891"/>
              </p:ext>
            </p:extLst>
          </p:nvPr>
        </p:nvGraphicFramePr>
        <p:xfrm>
          <a:off x="71500" y="482076"/>
          <a:ext cx="9001000" cy="64006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43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1. Основные понятия и определения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3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84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2. Основные задачи и приоритеты  бюджетной политики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3. Основные задачи и приоритеты налоговой политики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4. Установленные местные налоги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6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5. Оценка потерь бюджета городского округа Лобня от предоставленных налоговых льгот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041548887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6. Основные показатели прогноза социально – экономического развития городского</a:t>
                      </a:r>
                      <a:r>
                        <a:rPr lang="ru-RU" sz="105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округа</a:t>
                      </a:r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Лобня Московской области на 2024 - 2026 годы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10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7. Основные параметры бюджета городского округа Лобня за 2021-2026 годы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13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8. Структура доходов бюджета городского округа Лобня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15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9. </a:t>
                      </a:r>
                      <a:r>
                        <a:rPr lang="ru-RU" altLang="ru-RU" sz="105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Объем и структура налоговых, неналоговых доходов и </a:t>
                      </a:r>
                      <a:br>
                        <a:rPr lang="ru-RU" altLang="ru-RU" sz="105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altLang="ru-RU" sz="105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межбюджетных трансфертов в 2022-2026 годах</a:t>
                      </a:r>
                      <a:endParaRPr lang="ru-RU" sz="105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16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10. Объем доходов городского округа Лобня на душу населения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47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11. Муниципальный долг городского округа Лобня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48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12. Сравнительный анализ бюджета городского округа Лобня на текущий 2023 год и на очередной 2024год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49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13. Основные задачи и приоритеты расходов бюджета городского округа Лобня в 2024-2026 годах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51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14. Структура расходов бюджета городского округа Лобня на 2024 год и на плановый период 2025 и 2026 годов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52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15. Расходы бюджета городского округа Лобня по разделам на 2024 год и на плановый период 2025 и 2026 годов 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53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16. Расходы бюджета городского округа Лобня по муниципальным программам на 2024 год и на плановый период 2025 и 2026</a:t>
                      </a:r>
                      <a:r>
                        <a:rPr lang="ru-RU" sz="105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годов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55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17. Показатели муниципальных программ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64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18. Социально-значимые объекты, реализуемые в городском округе Лобня в 2024-2026 годах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2024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19. </a:t>
                      </a:r>
                      <a:r>
                        <a:rPr lang="ru-RU" alt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Расходы бюджета с учетом интересов целевых групп  пользователей, на которые направлены мероприятия муниципальных программ на 2024 год</a:t>
                      </a:r>
                      <a:endParaRPr lang="ru-RU" sz="10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21. Контактные данные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56895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02160"/>
              </p:ext>
            </p:extLst>
          </p:nvPr>
        </p:nvGraphicFramePr>
        <p:xfrm>
          <a:off x="395536" y="1052736"/>
          <a:ext cx="8496000" cy="500443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20574571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84348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17448948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60060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3213396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384919257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  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7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181 055,3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181 123,40000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191 238,00000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203 348,00000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212 203,00000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7388184"/>
                  </a:ext>
                </a:extLst>
              </a:tr>
              <a:tr h="8949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155 355,7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154 852,30000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165 760,00000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178 870,00000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188 025,00000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776077"/>
                  </a:ext>
                </a:extLst>
              </a:tr>
              <a:tr h="6454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113 211,5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9104763"/>
                  </a:ext>
                </a:extLst>
              </a:tr>
              <a:tr h="7421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000 1 11 05012 04 0000 120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113 211,5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7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000 1 11 05020 00 0000 120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16 180,8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5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000 1 11 05024 04 0000 120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16 180,8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32B69-E5B4-4AE5-8A23-402AEB7D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9632" y="152431"/>
            <a:ext cx="8568952" cy="61227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800" b="1" dirty="0"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79954"/>
              </p:ext>
            </p:extLst>
          </p:nvPr>
        </p:nvGraphicFramePr>
        <p:xfrm>
          <a:off x="395536" y="840079"/>
          <a:ext cx="8496000" cy="58654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20574571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84348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17448948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60060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3213396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384919257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   Прогноз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25 854,4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27 760,00000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28 870,00000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30 025,00000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000 1 11 05074 04 0000 120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25 854,4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27 760,00000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28 870,00000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30 025,00000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756253"/>
                  </a:ext>
                </a:extLst>
              </a:tr>
              <a:tr h="3280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000 1 11 05300 00 0000 120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854570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000 1 11 07000 00 0000 120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298426"/>
                  </a:ext>
                </a:extLst>
              </a:tr>
              <a:tr h="48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000 1 11 07014 04 0000 120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502344"/>
                  </a:ext>
                </a:extLst>
              </a:tr>
              <a:tr h="48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24 896,7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26 222,60000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000 1 11 09040 04 0000 120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17 926,4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19 053,10000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000 1 11 09044 04 0002 120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договорам социального найма жилых помещений, найма жилых помещений, находящихся в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16 660,4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000 1 11 09044 04 0003 120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договорам коммерческого найма жилых помещений, находящихся в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000 1 11 09044 04 0004 120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 имущества находящегося в собственности городских округов (за исключением имущества муниципальных бюджетных и автономных учреждений и МУП в т.ч.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903,10000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55F0B-AE5A-41FD-9B5B-1FFF108E1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705569"/>
            <a:ext cx="1548518" cy="1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5652120" cy="50405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969940"/>
              </p:ext>
            </p:extLst>
          </p:nvPr>
        </p:nvGraphicFramePr>
        <p:xfrm>
          <a:off x="323528" y="840900"/>
          <a:ext cx="8496000" cy="54516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7 169,50000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630884649"/>
                  </a:ext>
                </a:extLst>
              </a:tr>
              <a:tr h="8546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000 1 11 09080 04 0002 120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на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825675309"/>
                  </a:ext>
                </a:extLst>
              </a:tr>
              <a:tr h="8546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000 1 11 09080 04 0003 120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6 331,0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6 921,50000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000 1 12 01010 01 0000 120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000 1 12 01030 01 0000 120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сбросы загрязняющих веществ в водные объекты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000 1 12 01040 01 0000 120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отходов производства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53 061,2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16 213,10000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2 535,00000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2 835,00000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3 035,00000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000 1 13 01000 00 0000 130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9 728,5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9 831,50000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1 535,00000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2 035,00000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000 1 13 01990 00 0000 130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9 728,5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9 831,50000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FF7A5B-BEC0-414A-AB2E-CBA215B0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652120" cy="50405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891936"/>
              </p:ext>
            </p:extLst>
          </p:nvPr>
        </p:nvGraphicFramePr>
        <p:xfrm>
          <a:off x="395536" y="818096"/>
          <a:ext cx="8496000" cy="569546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000 1 13 01994 04 0000 130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9 728,5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9 831,50000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834 1 13 01994 04 0000 130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000 1 13 01994 04 0001 130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МКУ МФЦ города Лобня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8 983,3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349211707"/>
                  </a:ext>
                </a:extLst>
              </a:tr>
              <a:tr h="3000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000 1 13 01994 04 0003 130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за резервирование места под будущие захоронения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7 730,00000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000 1 13 01994 04 0004 130 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МКУ «Управление по работе с территориями»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000 1 13 01994 04 0005 130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000 1 13 02000 00 0000 000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43 332,7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6 381,60000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730533179"/>
                  </a:ext>
                </a:extLst>
              </a:tr>
              <a:tr h="4050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000 1 13 02064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04 0000 130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поступающие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порядке возмещения расходов, понесенных в связи с эксплуатацией имущества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000 1 13 02994 04 0000 130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43 250,2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6 326,80000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17 499,5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177 637,90000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39 000,00000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000 1 14 01040 04 0000 410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квартир, находящихся в собственности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16 123,90000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000 1 14 02040 04 0000 410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 движимого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E835BF-225B-45CF-867C-79999B4A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638963"/>
            <a:ext cx="1548518" cy="2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188641"/>
            <a:ext cx="5724128" cy="86409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390094"/>
              </p:ext>
            </p:extLst>
          </p:nvPr>
        </p:nvGraphicFramePr>
        <p:xfrm>
          <a:off x="323527" y="980727"/>
          <a:ext cx="8496000" cy="49145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8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000 1 14 02043 04 0000 410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000 1 14 06000 00 0000 430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15 656,3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96 514,00000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39 000,00000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000 1 14 06010 04 0000 430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000 1 14 06012 04 0000 430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000 1 14 06310 04 0000 430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11 980,8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16 514,00000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000 1 14 06312 00 0000 430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11 980,8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16 514,00000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6 714,4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9 695,7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2 734,00000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2 734,00000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2 734,00000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FC890D-505B-4BA3-8378-95DC47E1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5724128" cy="432048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082238"/>
              </p:ext>
            </p:extLst>
          </p:nvPr>
        </p:nvGraphicFramePr>
        <p:xfrm>
          <a:off x="323528" y="836712"/>
          <a:ext cx="8640962" cy="53285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000 1 16 01000 00 0000 140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2 632,70000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0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000 1 16 01050 00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66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000 1 16 01060 00 0000 140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000 1 16 01070 01 0000 140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66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000 1 16 01080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74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000 1 16 01113 01 0000 140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11 Кодекса Российской Федерации об административных правонарушениях, за административные правонарушения на транспорте,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2EA5CC-FBCF-42AD-91A7-8F7F0204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724128" cy="648072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445443"/>
              </p:ext>
            </p:extLst>
          </p:nvPr>
        </p:nvGraphicFramePr>
        <p:xfrm>
          <a:off x="395536" y="938069"/>
          <a:ext cx="8496000" cy="55435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0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000 1 16 01133 01 0000 140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13 Кодекса Российской Федерации об административных правонарушениях, за административные правонарушения в области связи и информации, налагаемые мировыми судьями, комиссиями по делам несовершеннолетних и защите их прав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0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000 1 16 01140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0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000 1 16 01150 00 0000 140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000 1 16 01170 00 0000 140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000 1 16 01180 00 0000 140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18 Кодекса Российской Федерации об административных правонарушениях, за административные правонарушения в области защиты Государственной границы Российской Федерации и обеспечения режима пребывания иностранных граждан или лиц без гражданства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1D0C68-CF43-4D10-90D7-0EF17396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82976"/>
            <a:ext cx="1548518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5724128" cy="50405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685718"/>
              </p:ext>
            </p:extLst>
          </p:nvPr>
        </p:nvGraphicFramePr>
        <p:xfrm>
          <a:off x="467544" y="1052736"/>
          <a:ext cx="8496000" cy="507828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000 1 16 01190 01 0000 140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000 1 16 01200 01 0000 140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1 539,9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000 1 16 02020 02 0000 140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законами субъектов Российской Федерации об административных правонарушениях, за нарушение муниципальных правовых актов</a:t>
                      </a:r>
                      <a:endParaRPr lang="ru-RU" sz="9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000 1 16 07010 04 0000 140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000 1 16 07090 04 0000 140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 (муниципальным казенным учреждением) городского округа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000 1 16 09040 04  0000 140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средства, изымаемые в собственность городского округа в соответствии с решениями судов (за исключением обвинительных приговоров судов)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000 1 16 10000 00  0000 140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в целях возмещения причиненного ущерба (убытков)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1 351,60000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1F4562-7974-4E5D-BC26-5E4D86E8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652120" cy="648072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956267"/>
              </p:ext>
            </p:extLst>
          </p:nvPr>
        </p:nvGraphicFramePr>
        <p:xfrm>
          <a:off x="287523" y="1196752"/>
          <a:ext cx="8568953" cy="53324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2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0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000 1 16 11000 00 0000 140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по искам о возмещении вреда, причиненного окружающей среде, а также платежи, уплачиваемые при добровольном возмещении вреда, причиненного окружающей среде (за исключением вреда, причиненного окружающей среде на особо охраняемых природных территориях), подлежащие зачислению в бюджет муниципального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3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000 1 16 18000 02 0000 140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сумм пеней, предусмотренных законодательством Российской Федерации о налогах и сборах, подлежащие зачислению в бюджеты      субъектов Российской Федерации по нормативу, установленному Бюджетным     кодексом Российской     Федерации, распределяемые Федеральным казначейством     между бюджетами     субъектов Российской Федерации в соответствии с федеральным законом о федеральном бюджете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29 599,3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000 1 17 05040 04 0000 180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29 593,3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000 1 17 05040 04 0001 180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29 590,2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000 1 17 05040 04 0002 180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 (средства от реализации инвестиционных контрактов)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000 1 17 15000 00 0000 150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9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000 1 17 15020 04 0000 150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городских округов</a:t>
                      </a:r>
                      <a:endParaRPr lang="ru-RU" sz="9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D40499-1353-4F87-A2B8-48213524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673260"/>
            <a:ext cx="1548518" cy="1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5652120" cy="576064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086613"/>
              </p:ext>
            </p:extLst>
          </p:nvPr>
        </p:nvGraphicFramePr>
        <p:xfrm>
          <a:off x="324000" y="692696"/>
          <a:ext cx="8496000" cy="59061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1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4 463 023,2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3 827 749,79726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5 868 596,68000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1 997 369,75000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2 143 717,41000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4 493 741,9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3 826 749,29726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5 868 596,68000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1 997 369,75000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2 143 717,41000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000 2 02 15001 04 0000 150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дотации бюджетам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25 828,00000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548983188"/>
                  </a:ext>
                </a:extLst>
              </a:tr>
              <a:tr h="2894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2 707 861,8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1 062 738,25626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3 967 984,54000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101 847,77000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231 142,43000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4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000 2 02 20216 04 0000 150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9 518,8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57 542,00000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728683723"/>
                  </a:ext>
                </a:extLst>
              </a:tr>
              <a:tr h="9449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000 2 02 20302 04 0000 150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10 983,66144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30 312,55000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615007917"/>
                  </a:ext>
                </a:extLst>
              </a:tr>
              <a:tr h="71792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000 2 02 251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en-US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     бюджетам городских округов на оснащение   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общеобразовательным программам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8 839,53000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7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000 2 02 25208 04 0000 150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05819207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37D4FA-A8E8-4E89-B64B-658E15E2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98800"/>
            <a:ext cx="1548518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B68DAA-2365-4D12-8EA0-3D22836933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45000"/>
                    </a14:imgEffect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525344"/>
            <a:ext cx="1547664" cy="332656"/>
          </a:xfrm>
          <a:prstGeom prst="rect">
            <a:avLst/>
          </a:prstGeom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-38506"/>
            <a:ext cx="6624736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34373" y="584684"/>
            <a:ext cx="8475254" cy="568863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Бюджет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Федерации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денежные средства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     перечисляемые из одного бюджета другому бюджету бюджетной системы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России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–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724128" cy="576063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828422"/>
              </p:ext>
            </p:extLst>
          </p:nvPr>
        </p:nvGraphicFramePr>
        <p:xfrm>
          <a:off x="323528" y="836712"/>
          <a:ext cx="8496000" cy="551028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5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6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000 2 02 25253 04 0000 150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000 2 02 25304 04 0000 150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51 555,7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58 377,61128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67 544,80000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74 500,20000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78 322,10000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796692690"/>
                  </a:ext>
                </a:extLst>
              </a:tr>
              <a:tr h="588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000 2 02 25466 04 0000 150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3 008,8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5 447,14287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3 037,04000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000 2 02 25497 04 0000 150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1 925,55000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13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000 2 02 25517 04 0000 150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поддержку творческой деятельности и техническое оснащение детских и кукольных театров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40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000 2 02 25519 04 0000 150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городских округов на поддержку отрасли культуры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5 892,71067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347,64000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353,53000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353,53000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000 2 02 25555 04 0000 150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427 813,0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171 098,90000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562 589,99000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126 717,25000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547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создание и ремонт пешеходных коммуникаций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880,51000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8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ремонт асфальтового покрытия дворовых территорий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52 016,5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15 778,16000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74140-54B3-4CBD-8843-40D0DA49B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5344"/>
            <a:ext cx="1548518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5652120" cy="572887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8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386122"/>
              </p:ext>
            </p:extLst>
          </p:nvPr>
        </p:nvGraphicFramePr>
        <p:xfrm>
          <a:off x="323528" y="908720"/>
          <a:ext cx="8496000" cy="565160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524">
                <a:tc row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программ формирования современной городской среды в части достижения основного результата по благоустройству общественных территорий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154 440,23000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252 164,05000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126 717,25000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524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программ формирования современной городской среды в части благоустройства общественных территорий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310 425,94000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72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ямочный ремонт асфальтного покрытия дворовых территорий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благоустройство общественных территорий в малых городах и исторических поселениях- победителях Всероссийского конкурса лучших проектов создания комфортной городской среды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40 823,9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благоустройство лесопарковых зон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333 224,2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0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000 2 02 27112 04 0000 150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2 143 541,2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601 538,58000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2 651 481,20000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999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проектирование и строительство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46 267,4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182 248,31000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552 069,36000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220883427"/>
                  </a:ext>
                </a:extLst>
              </a:tr>
              <a:tr h="44408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капитальные вложения в общеобразовательные организации в целях обеспечения односменного режима обучения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2 097 273,8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419 290,27000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2 099 411,84000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219177722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городских округов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54 109,20000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151 857,65000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643 998,83000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21 565,00000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21 424,00000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39711607"/>
                  </a:ext>
                </a:extLst>
              </a:tr>
              <a:tr h="652902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муниципальных образований Московской области на организацию деятельности многофункционального центра предоставления государственных и муниципальных услуг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08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компенсацию оплаты основного долга по ипотечному жилищному кредиту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69049145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BF61BC-BCC0-4146-B9EA-6B8890DDA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669360"/>
            <a:ext cx="1548518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226560"/>
            <a:ext cx="5868144" cy="682159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803915"/>
              </p:ext>
            </p:extLst>
          </p:nvPr>
        </p:nvGraphicFramePr>
        <p:xfrm>
          <a:off x="323528" y="1052735"/>
          <a:ext cx="8496000" cy="475252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669">
                <a:tc rowSpan="5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проведение работ по капитальному ремонту зданий региональных (муниципальных)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265 463,9000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6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мероприятие по разработке проектно-сметной документации на проведение капитального ремонта зданий муниципальных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16 929,13000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71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и частных общеобразовательных организациях в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26 496,4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41 017,00000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36 767,00000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6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устройство спортивных и детских площадок на территории муниципальных общеобразовательных организаций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29 332,80000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081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дооснащение материально-техническими средствами - приобретение программно-технических комплексов для оформления паспортов гражданина РФ, удостоверяющих личность гражданина РФ за пределами территории РФ, в многофункциональных центрах предоставления государственных и муниципальных 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337FF5-52DE-49F1-9105-11024861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631440"/>
            <a:ext cx="1548518" cy="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652120" cy="648072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718889"/>
              </p:ext>
            </p:extLst>
          </p:nvPr>
        </p:nvGraphicFramePr>
        <p:xfrm>
          <a:off x="324000" y="1340768"/>
          <a:ext cx="8496000" cy="495364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03">
                <a:tc rowSpan="8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благоустройство территорий муниципальных общеобразовательных образований, в здании которых выполнен капитальный ремонт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оснащение отремонтированных зданий общеобразовательных организаций средствами обучения и воспитания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мероприятий по улучшению жилищных условий многодетных семей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14 485,00000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108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государственную поддержку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11 146,0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16 582,00000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14 377,00000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14 377,00000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14 377,00000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00363012"/>
                  </a:ext>
                </a:extLst>
              </a:tr>
              <a:tr h="179816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мероприятия по организации отдыха детей в каникулярное время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597636380"/>
                  </a:ext>
                </a:extLst>
              </a:tr>
              <a:tr h="184004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обеспечение транспортной безопасности населения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218 680,00000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19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создание доступной среды в муниципальных учреждениях культуры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муниципальных образований Московской области на установку, монтаж и настройку ip-камер,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 на 2021 год и на плановый период 2022 и 2023 годов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A8D7E0-EAB1-4591-84A3-A484EAA47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82449"/>
            <a:ext cx="1548518" cy="2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652120" cy="670010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344393"/>
              </p:ext>
            </p:extLst>
          </p:nvPr>
        </p:nvGraphicFramePr>
        <p:xfrm>
          <a:off x="323528" y="836712"/>
          <a:ext cx="8568953" cy="53071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2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72">
                <a:tc rowSpan="3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ремонт подъездов в многоквартирных домах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15 956,20000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925410499"/>
                  </a:ext>
                </a:extLst>
              </a:tr>
              <a:tr h="555163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основания, приобретение и установка плоскостных спортивных сооружений в муниципальных образованиях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62 877,60000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проектов граждан, сформированных в рамках практик инициативного бюджетирования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3 135,2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9 234,85000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1 584 690,7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1 738 795,64100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612,14000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1 895 521,98000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1 912 574,98000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000 2 02 30022 04 0000 150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гражданам субсидий на оплату жилого помещения и коммунальных услуг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9 461,2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37203517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9 319,5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10 680,00000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12 598,03000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12 635,03000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12 665,03000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7379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598701887"/>
                  </a:ext>
                </a:extLst>
              </a:tr>
              <a:tr h="99737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обеспечение переданного государственного полномочия Московской области по созданию комиссии по делам несовершеннолетних и защите их прав городских округов и муниципальных районов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4 456,5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6 377,00000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6 415,00000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50F4A0-89DB-4948-8104-DC129297A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97352"/>
            <a:ext cx="1548518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552728" cy="64807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4"/>
                </a:solidFill>
                <a:effectLst/>
                <a:latin typeface="Garamond" panose="02020404030301010803" pitchFamily="18" charset="0"/>
                <a:cs typeface="Times New Roman" pitchFamily="18" charset="0"/>
              </a:rPr>
              <a:t>        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81628"/>
              </p:ext>
            </p:extLst>
          </p:nvPr>
        </p:nvGraphicFramePr>
        <p:xfrm>
          <a:off x="323528" y="955211"/>
          <a:ext cx="8496000" cy="51380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50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оплату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932899305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государственных полномочий Московской области в области земельных отношений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1 787,3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70F36-443E-429B-A442-43D3C641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97352"/>
            <a:ext cx="1548518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267842"/>
            <a:ext cx="5796136" cy="640878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191856"/>
              </p:ext>
            </p:extLst>
          </p:nvPr>
        </p:nvGraphicFramePr>
        <p:xfrm>
          <a:off x="323528" y="1052736"/>
          <a:ext cx="8496000" cy="54614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65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для осуществления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717094212"/>
                  </a:ext>
                </a:extLst>
              </a:tr>
              <a:tr h="750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государственных полномочий Московской области в области земельных отношений, определения соответствия объектов жилищного строительства, присвоения адресов и согласования перепланировки помещении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08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6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обеспечение переданных государственных полномочий Московской области по организации деятельности по сбору (в том числе раздельному сбору), транспортированию, обработке, утилизации отходов, в том числе бытового мусора, </a:t>
                      </a:r>
                    </a:p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лесных участках в составе земель лесного фонда, не предоставленных гражданам и юридическим лицам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89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полномочий Московской области по организации  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7C51A0-7FB7-42BF-8346-1BADDB3A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658188"/>
            <a:ext cx="1548518" cy="19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372200" cy="792087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325107"/>
              </p:ext>
            </p:extLst>
          </p:nvPr>
        </p:nvGraphicFramePr>
        <p:xfrm>
          <a:off x="395537" y="980728"/>
          <a:ext cx="8496000" cy="531599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4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000 2 02 30029 04 0000 150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25 567,8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34 127,00000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34 244,00000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34 244,00000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34 244,00000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622694995"/>
                  </a:ext>
                </a:extLst>
              </a:tr>
              <a:tr h="76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000 2 02 35082 04 0000 150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27 574,4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38 157,00000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26 794,00000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21 436,00000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37 511,00000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542645015"/>
                  </a:ext>
                </a:extLst>
              </a:tr>
              <a:tr h="6754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000 2 02 35118 04 0000 150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4 166,1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6 285,89000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566,91000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6 798,15000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6 798,15000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915180579"/>
                  </a:ext>
                </a:extLst>
              </a:tr>
              <a:tr h="6809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000 2 02 35120 04 0000 150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государственных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816,5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0,05100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039514916"/>
                  </a:ext>
                </a:extLst>
              </a:tr>
              <a:tr h="6809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000 2 02 35179 04 0000 150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    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   в общеобразовательных организациях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3 398,70000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697,00000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14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000 2 02 35303 04 0000 150 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34 204,5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36 768,00000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35 740,00000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35 740,00000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37 341,00000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28588919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A0D8A-B261-4589-AB65-D808B6A7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97352"/>
            <a:ext cx="1548518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868144" cy="648072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24784"/>
              </p:ext>
            </p:extLst>
          </p:nvPr>
        </p:nvGraphicFramePr>
        <p:xfrm>
          <a:off x="323528" y="836712"/>
          <a:ext cx="8496000" cy="555913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000 2 02 39999 04 0000 150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субвенции бюджетам городских округов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1 473 580,7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1 609 379,00000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1 781 316,00000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781 316,00000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1 781 316,00000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192">
                <a:tc rowSpan="3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 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858 650,2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935 403,00000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1 028 701,00000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1 028 701,00000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1 028 701,00000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4123394309"/>
                  </a:ext>
                </a:extLst>
              </a:tr>
              <a:tr h="159177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дошкольного, начального общего, основного общего, среднего общего образования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15 114,00000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15 453,00000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164808335"/>
                  </a:ext>
                </a:extLst>
              </a:tr>
              <a:tr h="1246993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 образования в частных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16 668,5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17 969,00000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19 841,00000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19 841,00000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19 841,00000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29451415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D3AD1-674B-4890-9E16-118FFC5C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97352"/>
            <a:ext cx="1548518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5796136" cy="720080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350766"/>
              </p:ext>
            </p:extLst>
          </p:nvPr>
        </p:nvGraphicFramePr>
        <p:xfrm>
          <a:off x="323528" y="836711"/>
          <a:ext cx="8496000" cy="568863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052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585 695,0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639 519,00000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715 858,00000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715 858,00000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715 858,00000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509910656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бюджетам муниципальных образований Московской области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1 374,00000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304797167"/>
                  </a:ext>
                </a:extLst>
              </a:tr>
              <a:tr h="3127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197 603,4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999 387,40000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000 2 02 45179 04 0000 150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городских округов на проведение мероприятий по обеспечению деятельности советников директора по воспитанию и взаимодействию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детскими общественными объединениями в общеобразовательных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196 529,4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999 387,40000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 rowSpan="3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единых дежурно-диспетчерских служб по обеспечению круглосуточного приема вызовов, обработке и передаче в диспетчерские службы информации (о происшествиях или чрезвычайных ситуациях) для организации реагирования, в том числе экстренного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36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отдельных мероприятий муниципальных программ в сфере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3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земельного участка для создания объекта среднего общего образования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188 491,1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A506D-7B10-4CEF-97CE-DEDA740CB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97352"/>
            <a:ext cx="1548518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EF8EC7-6698-44E4-AB83-ED4D5348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56" y="413779"/>
            <a:ext cx="824491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задачи и приоритеты  бюджетной политики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8952" cy="503144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Совершенствование муниципального финансового контроля с целью его ориентации на оценку эффективности        бюджетных  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5796136" cy="836711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45613"/>
              </p:ext>
            </p:extLst>
          </p:nvPr>
        </p:nvGraphicFramePr>
        <p:xfrm>
          <a:off x="323528" y="692696"/>
          <a:ext cx="8496000" cy="55505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12">
                <a:tc rowSpan="8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 техническое обеспечение муниципальных общеобразовательных организаций в Московской области в целях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автоматизированной системы учета предоставления питания обучающимся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28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капитального ремонта в муниципальных общеобразовательных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462 902,15000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8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консультирования граждан по вопросам частичной мобилизации кол-центрами МФЦ предоставления государственных и муниципальных 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28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по преобразованию необходимых сведений о гражданах, которые содержатся в документах воинского учета военных комиссариатов МО, в электронно- цифровую форму работниками МФЦ предоставления государственных и муниципальных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28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благоустройству территорий за счет средств резервного фонда Правительства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352 941,25000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8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МО, реализующих программы дошкольного образования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28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детям отдельных категорий граждан права бесплатного посещения занятий по дополнительным образовательным программам, реализуемым на платной основе в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564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благоустройству территорий в целях достижения результатов федерального проекта "Содействие развитию инфраструктуры субъектов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169 071,00000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95EE16-DFA5-442E-94FF-8FE6C2CF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5796136" cy="720079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152888"/>
              </p:ext>
            </p:extLst>
          </p:nvPr>
        </p:nvGraphicFramePr>
        <p:xfrm>
          <a:off x="324000" y="980728"/>
          <a:ext cx="8496000" cy="511256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год, 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2025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2026 год, 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56">
                <a:tc row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достигнутого уровня заработной платы работников муниципальных учреждений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10 019,00000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772602756"/>
                  </a:ext>
                </a:extLst>
              </a:tr>
              <a:tr h="803403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достигнутого уровня заработной платы отдельных категорий работников организаций дополнительного образования сферы физической культуры и спорта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405025389"/>
                  </a:ext>
                </a:extLst>
              </a:tr>
              <a:tr h="43822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1 000,50000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42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000 2 07 04050 04 0002 150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в бюджеты городских округов (кроме Дня труда)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1 000,50000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4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000 2 18 00000 00 0000 000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субсидий, субвенций и иных межбюджетных трансфертов, имеющих целевое назначение прошлых лет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5733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</a:t>
                      </a:r>
                      <a:r>
                        <a:rPr lang="ru-RU" sz="10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735,7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125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6 225 773,1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6 142 646,29726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9 001 584,68000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4 256 927,75000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4 446 769,41000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CFD84C-1468-4D18-9D78-91B8C587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04B915-FC86-404F-A007-BB25EC1D0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35267"/>
            <a:ext cx="1548518" cy="335309"/>
          </a:xfrm>
          <a:prstGeom prst="rect">
            <a:avLst/>
          </a:prstGeo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Динамика налоговых и неналоговых доходов,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млн. рублей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</a:rPr>
            </a:b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715311"/>
              </p:ext>
            </p:extLst>
          </p:nvPr>
        </p:nvGraphicFramePr>
        <p:xfrm>
          <a:off x="323528" y="10813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5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DA66E8-F002-490E-9F32-2160A9BB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97352"/>
            <a:ext cx="1548518" cy="258696"/>
          </a:xfrm>
          <a:prstGeom prst="rect">
            <a:avLst/>
          </a:prstGeo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552" y="72207"/>
            <a:ext cx="8136904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Объем поступлений налоговых доходов,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1129567"/>
              </p:ext>
            </p:extLst>
          </p:nvPr>
        </p:nvGraphicFramePr>
        <p:xfrm>
          <a:off x="179512" y="90872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79512" y="5828242"/>
            <a:ext cx="8712968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5830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A13B5-DCB9-4191-AFCD-BBCB01D3D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496" y="36733"/>
            <a:ext cx="9073008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Крупнейшие налогоплательщики 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6417043"/>
              </p:ext>
            </p:extLst>
          </p:nvPr>
        </p:nvGraphicFramePr>
        <p:xfrm>
          <a:off x="251520" y="536096"/>
          <a:ext cx="8640960" cy="388261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30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городского округа Лобня, млн. рублей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2020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2021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2022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ОАО «Аэрофлот – российские авиалинии»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"КМП"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"ДЁЛЕР НФ И БИ"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«Агро-Авто»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«Стил Технолоджи Компани»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Кластер Шереметьево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АО УПАКОВОЧНЫЕ СИСТЕМЫ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Эн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Уай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Кей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Ауто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Лоджистикс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(Рус) ООО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Агроторг ООО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"ЗИКА"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040232"/>
              </p:ext>
            </p:extLst>
          </p:nvPr>
        </p:nvGraphicFramePr>
        <p:xfrm>
          <a:off x="395536" y="4581128"/>
          <a:ext cx="8640960" cy="195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10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35E9C-67BF-4249-8104-0C4747EF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40760" cy="5040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Объем поступлений неналоговых доходов,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4467470"/>
              </p:ext>
            </p:extLst>
          </p:nvPr>
        </p:nvGraphicFramePr>
        <p:xfrm>
          <a:off x="107504" y="1124744"/>
          <a:ext cx="90364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12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69CD96-C43B-41C0-A6B2-57C92D74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8883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Объем безвозмездных поступлений,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923810"/>
              </p:ext>
            </p:extLst>
          </p:nvPr>
        </p:nvGraphicFramePr>
        <p:xfrm>
          <a:off x="0" y="83671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CFBC62-776C-4525-AB4D-1711F9B8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496315"/>
            <a:ext cx="1548518" cy="335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от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тыс. до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тыс. человек на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01.01.2023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г.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5297516"/>
            <a:ext cx="6984776" cy="14438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Информация о налоговых и неналоговых доходах в разрезе муниципальных образований размещена на портале "Открытый бюджет МО" по ссылке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https://budget.mosreg.ru/analitika/ispolnenie-byudjeta-subekta/sravnenie-po-osnovnym-parametram-ispolneniya-byudzhetov-municipalnyx-obrazovanij/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Информация по численности населения размещена на официальном сайте Управление Федеральной службы государственной статистики по г. Москве и Московской области (Главная страница/ Официальная статистика/ Московская область/ Население/ Оценка численности постоянного населения МО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)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77.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rosstat.gov.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ru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67375"/>
              </p:ext>
            </p:extLst>
          </p:nvPr>
        </p:nvGraphicFramePr>
        <p:xfrm>
          <a:off x="179512" y="1268760"/>
          <a:ext cx="8712969" cy="37372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Наименование</a:t>
                      </a:r>
                      <a:r>
                        <a:rPr lang="ru-RU" sz="12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муниципального образования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расчете на 1 жителя,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Сумма налоговых и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неналоговых доходов,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Численность постоянного населения, чел 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Фрязино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26 369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1 572 150 000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59 622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Лыткарино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1 001 420</a:t>
                      </a:r>
                      <a:r>
                        <a:rPr lang="ru-RU" sz="12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66 079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Кашира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29 234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1 940 310 000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66 371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Дубна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25 468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1 889 560 000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74 193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Лобня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21 505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1 762 750 000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81 968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Павловский Посад 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26 583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2 441 880 000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91 858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Шатура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20 849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2 126 140 000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101 978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Жуковский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19 450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2 149 390 000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110 507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Егорьевск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27 450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3 057 910 000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111 398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Реутов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19 313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2 185 020 000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113 140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Ступино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38 235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4 522 020 000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118 268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8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1835E-C838-4D4D-93EF-1F7C3215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8752" y="133419"/>
            <a:ext cx="5059312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Муниципальный долг городского округа Лобня,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65598"/>
              </p:ext>
            </p:extLst>
          </p:nvPr>
        </p:nvGraphicFramePr>
        <p:xfrm>
          <a:off x="5356198" y="222514"/>
          <a:ext cx="3699050" cy="641297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0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Городские округа Московской области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 01.01.2023, млн. руб.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Уровень муниципального долга,% 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Подольск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34,57%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Солнечногорск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43,87%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Химки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2 064,17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21,90%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Богородский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1 770,34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38,20%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Одинцовский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10,34%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Сергиево-Посадский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1 502,12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44,68%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Наро-Фоминский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39,48%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Истра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1 220,54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Пушкинский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1 057,00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Серпухов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39,99%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Домодедово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748,09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12,58%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Электросталь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30,70%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Чехов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Дмитровский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16,96%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Мытищи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Дубна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Ступино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24,59%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Королев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12,06%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Орехово-Зуевский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18,29%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Лобня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418,55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25,19%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Дзержинский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Жуковский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391,72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Лыткарино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319,84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38,62%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Луховицы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Можайский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Рузский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11,22%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Клин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8,34%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Фрязино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14,25%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Шатура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16,55%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Зарайск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Серебряные пруды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4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Талдомский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D1535627-32CB-F1BC-2104-91FBCBF87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81822"/>
              </p:ext>
            </p:extLst>
          </p:nvPr>
        </p:nvGraphicFramePr>
        <p:xfrm>
          <a:off x="-108520" y="1047406"/>
          <a:ext cx="5445966" cy="536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10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A26206-9809-4223-A447-1C522806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511" y="6522691"/>
            <a:ext cx="1548518" cy="335309"/>
          </a:xfrm>
          <a:prstGeom prst="rect">
            <a:avLst/>
          </a:prstGeom>
        </p:spPr>
      </p:pic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073008" cy="74004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Сравнительный анализ бюджета городского округа Лобня      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        на текущий 2023 год  и на очередной 2024 год,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4162922"/>
              </p:ext>
            </p:extLst>
          </p:nvPr>
        </p:nvGraphicFramePr>
        <p:xfrm>
          <a:off x="161510" y="1052736"/>
          <a:ext cx="8820980" cy="53285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Наименование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Раздел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2023 год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2024 </a:t>
                      </a:r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год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Темп прироста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вопросы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01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507 425,69257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492 626,02998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Национальная оборона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02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6 846,12000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7 328,91000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1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51 166,92329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53 217,30000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Национальная</a:t>
                      </a:r>
                      <a:r>
                        <a:rPr lang="ru-RU" sz="13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экономика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04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223 375,30586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480 220,24000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Жилищно-коммунальное хозяйство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05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1 179 024,94541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1 158 020,25952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Охрана окружающей среды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06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26 424,97408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22 412,88000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58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Образование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07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3 769 114,73335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6 432 193,97750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170,7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Культура и туризм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08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183 442,59590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189 589,90000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Здравоохранение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09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250,00000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Социальная политика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10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116 056,45269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129 132,05800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Физическая культура и спорт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11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222 311,32660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147 047,30000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Средства массовой информации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12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14 625,80000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17 200,00000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351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Обслуживание государственного (муниципального)</a:t>
                      </a:r>
                      <a:r>
                        <a:rPr lang="ru-RU" sz="13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долга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15 684,88838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49 417,30000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Всего расходов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6 315 749,75813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9 179 406,15500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145,3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1B9B60-86F2-4561-A85A-278BC1FD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57448"/>
            <a:ext cx="856895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задачи и приоритеты налоговой политики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11198" y="908720"/>
            <a:ext cx="8653289" cy="5328592"/>
          </a:xfrm>
        </p:spPr>
        <p:txBody>
          <a:bodyPr>
            <a:noAutofit/>
          </a:bodyPr>
          <a:lstStyle/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Повышение эффективного использования имущества,      находящегося в муниципальной собственности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Недопущение снижения уровня поступления неналоговых       платежей в бюджет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Поиск новых источников пополнения бюджета 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0194A4-EAF9-4C36-8479-1BBBA3BA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75556" y="188640"/>
            <a:ext cx="8316924" cy="6754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Сравнительный анализ бюджета городского округа Лобня на текущий 2023 год и на очередной финансовый 2024 год   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8233"/>
              </p:ext>
            </p:extLst>
          </p:nvPr>
        </p:nvGraphicFramePr>
        <p:xfrm>
          <a:off x="27618" y="980728"/>
          <a:ext cx="886486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23B7B-0033-4931-8C1B-DD1BB572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511" y="6522691"/>
            <a:ext cx="1548518" cy="335309"/>
          </a:xfrm>
          <a:prstGeom prst="rect">
            <a:avLst/>
          </a:prstGeom>
        </p:spPr>
      </p:pic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02121" y="692696"/>
            <a:ext cx="8667750" cy="631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2024-2026 годах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   В 2024 году  75,3 %  расходов бюджета городского округа Лобня или 6 916 163,23550 тыс. рублей составят расходы на социально-культурную сферу (на образование, культуру и туризм, физическую культуру и спорт, здравоохранение, социальную политику, средства массовой информации).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2024 - 2026 годах: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Дальнейшая реализация программно-целевого принципа планирования бюджета     города повышает обоснованность бюджетных ассигнований, обеспечивает их  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681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Основные задачи и приоритеты расходов 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9BB84B-4B19-4BA5-8D8F-1172D3ABB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на 2024 год и на плановый период 2025 и 2026 годов,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986253"/>
              </p:ext>
            </p:extLst>
          </p:nvPr>
        </p:nvGraphicFramePr>
        <p:xfrm>
          <a:off x="323528" y="1412776"/>
          <a:ext cx="8640960" cy="42484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2754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№ пп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Наименование</a:t>
                      </a:r>
                      <a:r>
                        <a:rPr lang="ru-RU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расходов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2024 год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2025 год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2026 год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1.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Программные</a:t>
                      </a:r>
                      <a:r>
                        <a:rPr lang="ru-RU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расходы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9 123 492,59502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4 202 723,44670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4 344 507,04400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2.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Непрограммные расходы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55 913,55998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73 909,60000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63 909,60000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2537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Удельный вес программных расходов в</a:t>
                      </a:r>
                      <a:r>
                        <a:rPr lang="ru-RU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общей сумме расходов %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9 179 406,15500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4 276 633,04670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4 408 416,64400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751902-C23F-4D92-834A-44F7004C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62" y="6504195"/>
            <a:ext cx="1548518" cy="335309"/>
          </a:xfrm>
          <a:prstGeom prst="rect">
            <a:avLst/>
          </a:prstGeom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-126269" y="18496"/>
            <a:ext cx="9396536" cy="70339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бюджета городского округа Лобня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 разделам на 2024 год и на плановый период 2025 и 2026 годов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02585"/>
              </p:ext>
            </p:extLst>
          </p:nvPr>
        </p:nvGraphicFramePr>
        <p:xfrm>
          <a:off x="143507" y="661151"/>
          <a:ext cx="8856985" cy="58430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5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РЗ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в общем объеме расходов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2026 год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Общегосударственные вопросы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492 626,02998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505 497,50000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495 337,70000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оборона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7 328,91000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7 560,15000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7 560,15000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9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53 217,30000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53 101,80000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53 101,80000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экономика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480 220,24000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173 303,70000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173 339,70000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1 158 020,25952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490 255,07000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596 186,72000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Охрана окружающей среды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22 412,88000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21 849,88000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21 849,88000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Образование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6 432 193,97750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2 511 393,29470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2 515 080,850000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Культура, кинематография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189 589,90000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185 971,33000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184 595,25000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Здравоохранение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09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Социальная политика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129 132,05800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112 308,12200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129 993,69400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Физическая культура и спорт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147 047,30000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146 572,30000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146 572,30000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Средства массовой информации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1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Обслуживание государственного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муниципального) долга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49 417,30000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50 619,90000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66 598,60000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9 179 406,15500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4 276 633,04670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4 408 416,64400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44485" y="0"/>
            <a:ext cx="8208912" cy="7474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endParaRPr lang="ru-RU" altLang="ru-RU" sz="9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259349"/>
              </p:ext>
            </p:extLst>
          </p:nvPr>
        </p:nvGraphicFramePr>
        <p:xfrm>
          <a:off x="989" y="508815"/>
          <a:ext cx="8928992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11AA62-89A1-4687-9EB9-836DAA80E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482" y="6505756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475880-F55B-496A-8993-52F66780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986" y="6522691"/>
            <a:ext cx="1548518" cy="335309"/>
          </a:xfrm>
          <a:prstGeom prst="rect">
            <a:avLst/>
          </a:prstGeom>
        </p:spPr>
      </p:pic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161764" y="0"/>
            <a:ext cx="8820472" cy="636173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бюджета городского округа Лобня по муниципальным программам,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862757"/>
              </p:ext>
            </p:extLst>
          </p:nvPr>
        </p:nvGraphicFramePr>
        <p:xfrm>
          <a:off x="145992" y="570418"/>
          <a:ext cx="8962512" cy="62002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2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431">
                  <a:extLst>
                    <a:ext uri="{9D8B030D-6E8A-4147-A177-3AD203B41FA5}">
                      <a16:colId xmlns:a16="http://schemas.microsoft.com/office/drawing/2014/main" val="2594530999"/>
                    </a:ext>
                  </a:extLst>
                </a:gridCol>
                <a:gridCol w="1172267">
                  <a:extLst>
                    <a:ext uri="{9D8B030D-6E8A-4147-A177-3AD203B41FA5}">
                      <a16:colId xmlns:a16="http://schemas.microsoft.com/office/drawing/2014/main" val="1431942775"/>
                    </a:ext>
                  </a:extLst>
                </a:gridCol>
                <a:gridCol w="108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Фактическое исполнение за 2022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План на 2023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на 2024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на 2025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на 2026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"Здравоохранение»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922,1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1 771,92500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«Культура и туризм»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202 662,2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238 560,15379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250 570,70000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246 152,13000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244 776,05000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«Образование»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2 040 378,1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2 804 437,83359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2 906 676,82750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2 455 155,49470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2 460 310,05000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«Социальная защита населения»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68 943,8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63 125,12249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71 189,25000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71 655,25000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71 740,25000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«Спорт»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105 345,9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221 024,90260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147 047,30000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146 572,30000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146 572,30000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«Развитие сельского хозяйства»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1 681,00000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1 673,00000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1 672,00000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1 672,00000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«Экология и окружающая среда»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26 424,97408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22 412,88000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21 849,88000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21 849,88000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53 918,5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62 211,73836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75 697,64000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75 582,14000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75 582,14000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«Жилище»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33 994,5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40 781,35120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45 028,80800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9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166,87200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45 822,44400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«Развитие инженерной инфраструктуры, </a:t>
                      </a:r>
                      <a:r>
                        <a:rPr lang="ru-RU" sz="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энергоэффективности</a:t>
                      </a: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и отрасли обращения с отходами»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1 543,9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16 748,77207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29 508,00000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29 508,00000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29 508,00000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«Предпринимательство»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1 000,00000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«Управление имуществом и муниципальными финансами»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307 228,2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391 255,10418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443 799,57000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438 878,00000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452 716,90000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местного самоуправления и реализации молодежной политики»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16 757,8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36 980,63600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31 685,11000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31 300,95000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31 300,95000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«Развитие и</a:t>
                      </a:r>
                      <a:r>
                        <a:rPr lang="ru-RU" sz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функционирование дорожно-транспортного   комплекса»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9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910,7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199 433,46609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454 358,10000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147 713,70000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147 713,70000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муниципальное образование»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81 023,1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76 021,50000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75 905,00000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77 500,00000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75 974,00000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«Архитектура и градостроительство»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378,3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597,00000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«Формирование  современной комфортной городской среды»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698 530,8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1 106 692,81829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1 017 477,47000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408 441,13000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535 158,38000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«Строительство объектов  социальной инфраструктуры»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2 476 386,7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917 044,64187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3 469 914,35000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«Переселение граждан из  аварийного жилищного фонда»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10 691,8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29 166,04616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76 738,58952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18 805,60000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Итого непрограммных расходов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47 257,0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80 790,77236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55 913,55998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73 909,60000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63 906,60000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ВСЕГО РАСХОДОВ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6 254 598,6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6 315 749,75813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9 179 406,15500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4 276 633,04670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4 408 416,64400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5E1A6-AA4D-4FCF-AAB1-8E02D688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41161"/>
            <a:ext cx="1548518" cy="335309"/>
          </a:xfrm>
          <a:prstGeom prst="rect">
            <a:avLst/>
          </a:prstGeom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Структура расходов бюджета по муниципальным программам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400679"/>
              </p:ext>
            </p:extLst>
          </p:nvPr>
        </p:nvGraphicFramePr>
        <p:xfrm>
          <a:off x="-36512" y="512676"/>
          <a:ext cx="9180512" cy="622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AE04ED-B90E-49B9-AF73-D802EB7F8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2163" y="2636912"/>
            <a:ext cx="8951837" cy="362917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некоммерческая организация,</a:t>
            </a:r>
          </a:p>
          <a:p>
            <a:pPr algn="just">
              <a:defRPr/>
            </a:pP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созданная 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23642" y="764704"/>
            <a:ext cx="6688877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- 6 казенных учреждений;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- 27 бюджетных учреждений;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- 6 автономных учреждений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Sitka Small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164" y="-17520"/>
            <a:ext cx="88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муниципальных учреждений осуществляющих свою деятельность на территории городского округа Лобня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1EBB7D-E451-4D90-BBD5-6DF259DB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9512" y="3734850"/>
            <a:ext cx="4608512" cy="3006519"/>
            <a:chOff x="-167989" y="530717"/>
            <a:chExt cx="4868848" cy="25311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-167989" y="530717"/>
              <a:ext cx="4868848" cy="2121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3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2 автономных учреждения.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Администрация городского округа Лобня: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5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9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 бюджетных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4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 автономных учреждения.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593904" y="1425451"/>
            <a:ext cx="4119446" cy="2806144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Управление образования Администрации городского округа Лобня: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15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бюджетных учреждений.</a:t>
            </a:r>
          </a:p>
          <a:p>
            <a:pPr lvl="1" rtl="0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5197"/>
            <a:ext cx="820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Подведомственные учреждения  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главных распорядителей бюджетных средств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114A1A-CD37-4FD3-92D0-F87FF28BB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9" y="1052736"/>
            <a:ext cx="3691947" cy="262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20A0A4-F24B-4B00-A6EB-FE0692AF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89" y="3789040"/>
            <a:ext cx="3521968" cy="220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3FDD87-FF42-4C2A-BBD1-243E455D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50591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39392" y="2060848"/>
            <a:ext cx="4000719" cy="152139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13 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504" y="4293096"/>
            <a:ext cx="3888432" cy="136815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4 учреждений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76056" y="2007151"/>
            <a:ext cx="4000719" cy="152139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27584" y="603078"/>
            <a:ext cx="7632848" cy="1141186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Расходы на образование в 2024 году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запланированы в объеме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6 432 193,97750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Оказание услуг в сфере образования осуществляют</a:t>
            </a:r>
            <a:endParaRPr lang="ru-RU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B03F91-7E7E-4846-92EF-7371DE98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9" y="3933056"/>
            <a:ext cx="2664296" cy="2385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F72C3B-342E-40E0-85FD-72FE5194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755" y="6522691"/>
            <a:ext cx="1548518" cy="335309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27684" y="0"/>
            <a:ext cx="5688632" cy="4766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668482"/>
              </p:ext>
            </p:extLst>
          </p:nvPr>
        </p:nvGraphicFramePr>
        <p:xfrm>
          <a:off x="179512" y="583231"/>
          <a:ext cx="8784976" cy="59394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4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3128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Основные ставки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Нормативно-правовой акт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Доля в общем объеме налоговых и неналоговых доходов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4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Земельный налог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1,5%  в отношении прочих земельных участков.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Совета депутатов городского округа Лобня Московской области от               24 ноября 2020 г.      № 214/64              «Об установлении земельного налога на территории городского округа Лобня»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    8,6%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8,0%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2022г.   12,3%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6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F99514-792A-41A8-910C-4B54B488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925" y="6506147"/>
            <a:ext cx="1548518" cy="3353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980" y="1179990"/>
            <a:ext cx="83185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Расходы на культуру в 2024 году запланированы в сумме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250 570,70000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Sitka Small" pitchFamily="2" charset="0"/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19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D101AC-03F7-4A1D-AEC2-7F5C90421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38267"/>
            <a:ext cx="8866923" cy="196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946" y="1124744"/>
            <a:ext cx="8064896" cy="568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2024 году запланированы в сумме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147 047,30000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Основные 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239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направления расходов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в сфере физической культуры и спорта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E1D6E5-0404-4C57-BA2E-1FE42FF02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6" y="4653136"/>
            <a:ext cx="6264696" cy="180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3CA44C-FD64-4920-ACCE-257B7693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482" y="6496974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A01267-25D3-4C38-BA03-8C00D24B6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115616" y="75662"/>
            <a:ext cx="6417581" cy="8539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на жилищно-коммунальное хозяйство 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в 2024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251520" y="804332"/>
            <a:ext cx="853244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Жилищное хозяйство 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115 312,58952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тыс. руб.</a:t>
            </a:r>
          </a:p>
          <a:p>
            <a:pPr marL="0" indent="0" algn="ctr"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собственности. Оснащение МКД общедомовыми приборами учета энергетических ресурсов и воды. Проведение капитального ремонта и ремонта подъездов МКД. Мероприятия по переселению граждан из аварийного жилого фонда  </a:t>
            </a:r>
          </a:p>
          <a:p>
            <a:pPr marL="0" indent="0" algn="just">
              <a:buNone/>
            </a:pPr>
            <a:endParaRPr lang="ru-RU" altLang="ru-RU" sz="1300" dirty="0">
              <a:solidFill>
                <a:schemeClr val="tx2">
                  <a:lumMod val="50000"/>
                </a:schemeClr>
              </a:solidFill>
              <a:highlight>
                <a:srgbClr val="00FFFF"/>
              </a:highlight>
              <a:latin typeface="Sitka Small" pitchFamily="2" charset="0"/>
              <a:cs typeface="Times New Roman" pitchFamily="18" charset="0"/>
            </a:endParaRPr>
          </a:p>
        </p:txBody>
      </p:sp>
      <p:sp>
        <p:nvSpPr>
          <p:cNvPr id="43008" name="Прямоугольник 43007">
            <a:extLst>
              <a:ext uri="{FF2B5EF4-FFF2-40B4-BE49-F238E27FC236}">
                <a16:creationId xmlns:a16="http://schemas.microsoft.com/office/drawing/2014/main" id="{F0C1BA6C-636D-47E7-B6BC-7C8182A80A5D}"/>
              </a:ext>
            </a:extLst>
          </p:cNvPr>
          <p:cNvSpPr/>
          <p:nvPr/>
        </p:nvSpPr>
        <p:spPr>
          <a:xfrm>
            <a:off x="251520" y="5137696"/>
            <a:ext cx="47896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Коммунальное хозяйство </a:t>
            </a:r>
          </a:p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29 820,00000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Разработка, актуализация схем водоснабжения и водоотведения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Строительство и реконструкция объектов коммунальной  инфраструктуры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14E28-590F-4ED7-AB9C-27F659B440F6}"/>
              </a:ext>
            </a:extLst>
          </p:cNvPr>
          <p:cNvSpPr/>
          <p:nvPr/>
        </p:nvSpPr>
        <p:spPr>
          <a:xfrm>
            <a:off x="4871254" y="2348880"/>
            <a:ext cx="402122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Благоустройство  </a:t>
            </a:r>
          </a:p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1 010 916,67000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Ремонт старых, устройство новых тротуаров и автопарковок. Санитарное содержание территории города. Благоустройство общественных территорий. Обустройство  и содержание дворовых территорий, включая установку и модернизацию детских игровых, спортивных  и иных площадок. Организация наружного освещения.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Расходы на обеспечение деятельности (оказание услуг) муниципальных учреждений в сфере похоронного дела.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3BE3C-96B0-4B5B-9D6E-AA6CF2CCF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1" y="2403693"/>
            <a:ext cx="3661188" cy="231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55591" y="293397"/>
            <a:ext cx="8047124" cy="58482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на дорожное хозяйство</a:t>
            </a:r>
            <a:b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в 2024 году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07B0ED-A5D8-4651-9584-CDD6F3DB26AE}"/>
              </a:ext>
            </a:extLst>
          </p:cNvPr>
          <p:cNvSpPr/>
          <p:nvPr/>
        </p:nvSpPr>
        <p:spPr>
          <a:xfrm>
            <a:off x="130680" y="2458765"/>
            <a:ext cx="4572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Содержание и ямочный ремонт автомобильных дорог 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80 905,80000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E39BEA-B876-44B4-BD72-BF820D82CEAF}"/>
              </a:ext>
            </a:extLst>
          </p:cNvPr>
          <p:cNvSpPr/>
          <p:nvPr/>
        </p:nvSpPr>
        <p:spPr>
          <a:xfrm>
            <a:off x="-170178" y="3552679"/>
            <a:ext cx="4873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Ремонт асфальтового покрытия дворовых территорий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89 000,00000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59E1DF-4820-45B0-8525-3F3B70BBA269}"/>
              </a:ext>
            </a:extLst>
          </p:cNvPr>
          <p:cNvSpPr/>
          <p:nvPr/>
        </p:nvSpPr>
        <p:spPr>
          <a:xfrm>
            <a:off x="5004047" y="4362880"/>
            <a:ext cx="4023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Обеспечение безопасности движения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5  500,00000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тыс. руб.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A98BE-55C6-5241-EE0A-9330DD573D61}"/>
              </a:ext>
            </a:extLst>
          </p:cNvPr>
          <p:cNvSpPr txBox="1"/>
          <p:nvPr/>
        </p:nvSpPr>
        <p:spPr>
          <a:xfrm>
            <a:off x="-244429" y="1364851"/>
            <a:ext cx="5016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Обеспечение транспортной безопасности населения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280 019,10000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775DD7-A76A-479A-BEA0-12146BE8F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1881" y="1063933"/>
            <a:ext cx="4023562" cy="311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D26F4C-14BD-42C3-BB89-7B64F0BF2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12037"/>
            <a:ext cx="3318416" cy="186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096A3B-D692-43E4-BC2C-1C37A2D16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048672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«Здравоохранение»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881"/>
              </p:ext>
            </p:extLst>
          </p:nvPr>
        </p:nvGraphicFramePr>
        <p:xfrm>
          <a:off x="179513" y="1376772"/>
          <a:ext cx="8856983" cy="4104456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520111">
                  <a:extLst>
                    <a:ext uri="{9D8B030D-6E8A-4147-A177-3AD203B41FA5}">
                      <a16:colId xmlns:a16="http://schemas.microsoft.com/office/drawing/2014/main" val="3659167816"/>
                    </a:ext>
                  </a:extLst>
                </a:gridCol>
                <a:gridCol w="1037693">
                  <a:extLst>
                    <a:ext uri="{9D8B030D-6E8A-4147-A177-3AD203B41FA5}">
                      <a16:colId xmlns:a16="http://schemas.microsoft.com/office/drawing/2014/main" val="3215095727"/>
                    </a:ext>
                  </a:extLst>
                </a:gridCol>
                <a:gridCol w="1097815">
                  <a:extLst>
                    <a:ext uri="{9D8B030D-6E8A-4147-A177-3AD203B41FA5}">
                      <a16:colId xmlns:a16="http://schemas.microsoft.com/office/drawing/2014/main" val="3188291405"/>
                    </a:ext>
                  </a:extLst>
                </a:gridCol>
                <a:gridCol w="829329">
                  <a:extLst>
                    <a:ext uri="{9D8B030D-6E8A-4147-A177-3AD203B41FA5}">
                      <a16:colId xmlns:a16="http://schemas.microsoft.com/office/drawing/2014/main" val="3727435951"/>
                    </a:ext>
                  </a:extLst>
                </a:gridCol>
                <a:gridCol w="889451">
                  <a:extLst>
                    <a:ext uri="{9D8B030D-6E8A-4147-A177-3AD203B41FA5}">
                      <a16:colId xmlns:a16="http://schemas.microsoft.com/office/drawing/2014/main" val="204787827"/>
                    </a:ext>
                  </a:extLst>
                </a:gridCol>
                <a:gridCol w="779613">
                  <a:extLst>
                    <a:ext uri="{9D8B030D-6E8A-4147-A177-3AD203B41FA5}">
                      <a16:colId xmlns:a16="http://schemas.microsoft.com/office/drawing/2014/main" val="928864037"/>
                    </a:ext>
                  </a:extLst>
                </a:gridCol>
                <a:gridCol w="838875">
                  <a:extLst>
                    <a:ext uri="{9D8B030D-6E8A-4147-A177-3AD203B41FA5}">
                      <a16:colId xmlns:a16="http://schemas.microsoft.com/office/drawing/2014/main" val="15227886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3160459"/>
                    </a:ext>
                  </a:extLst>
                </a:gridCol>
              </a:tblGrid>
              <a:tr h="79987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09548"/>
                  </a:ext>
                </a:extLst>
              </a:tr>
              <a:tr h="1066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extLst>
                  <a:ext uri="{0D108BD9-81ED-4DB2-BD59-A6C34878D82A}">
                    <a16:rowId xmlns:a16="http://schemas.microsoft.com/office/drawing/2014/main" val="35947587"/>
                  </a:ext>
                </a:extLst>
              </a:tr>
              <a:tr h="1438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Диспансеризация взрослого населения Московской области (Доля взрослого населения, прошедшего диспансеризацию, от общего числа взрослого населения)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extLst>
                  <a:ext uri="{0D108BD9-81ED-4DB2-BD59-A6C34878D82A}">
                    <a16:rowId xmlns:a16="http://schemas.microsoft.com/office/drawing/2014/main" val="3629759373"/>
                  </a:ext>
                </a:extLst>
              </a:tr>
              <a:tr h="79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Жилье – медикам, нуждающимся в обеспечении жильем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extLst>
                  <a:ext uri="{0D108BD9-81ED-4DB2-BD59-A6C34878D82A}">
                    <a16:rowId xmlns:a16="http://schemas.microsoft.com/office/drawing/2014/main" val="307192707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5FCEF-5324-4E55-A9F7-66802AC39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71600" y="145796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«Культура»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165456"/>
              </p:ext>
            </p:extLst>
          </p:nvPr>
        </p:nvGraphicFramePr>
        <p:xfrm>
          <a:off x="89502" y="937884"/>
          <a:ext cx="8964995" cy="5370578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293931049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5445941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587183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4023988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1214456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30087458"/>
                    </a:ext>
                  </a:extLst>
                </a:gridCol>
                <a:gridCol w="764865">
                  <a:extLst>
                    <a:ext uri="{9D8B030D-6E8A-4147-A177-3AD203B41FA5}">
                      <a16:colId xmlns:a16="http://schemas.microsoft.com/office/drawing/2014/main" val="1335567968"/>
                    </a:ext>
                  </a:extLst>
                </a:gridCol>
                <a:gridCol w="765304">
                  <a:extLst>
                    <a:ext uri="{9D8B030D-6E8A-4147-A177-3AD203B41FA5}">
                      <a16:colId xmlns:a16="http://schemas.microsoft.com/office/drawing/2014/main" val="125248785"/>
                    </a:ext>
                  </a:extLst>
                </a:gridCol>
              </a:tblGrid>
              <a:tr h="35892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1685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24745"/>
                  </a:ext>
                </a:extLst>
              </a:tr>
              <a:tr h="1545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2023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1829556052"/>
                  </a:ext>
                </a:extLst>
              </a:tr>
              <a:tr h="235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Цифровизация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музейных фондов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093129164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Макропоказатель подпрограммы.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16537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718029462"/>
                  </a:ext>
                </a:extLst>
              </a:tr>
              <a:tr h="36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85543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2679956886"/>
                  </a:ext>
                </a:extLst>
              </a:tr>
              <a:tr h="36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2976241312"/>
                  </a:ext>
                </a:extLst>
              </a:tr>
              <a:tr h="336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Число посещений культурных мероприятий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тыс. единиц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401.743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435.164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499.329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643.975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717.140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800.636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546546230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Количество граждан, принимающих участие в добровольческой деятельности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913557561"/>
                  </a:ext>
                </a:extLst>
              </a:tr>
              <a:tr h="3366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Число посещений театров малых городов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152/212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153/213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154/214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155/215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155/215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155/215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1376989915"/>
                  </a:ext>
                </a:extLst>
              </a:tr>
              <a:tr h="343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единица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11704/3392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11781/3408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11858/3424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11935/3440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11935/3440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11935/3440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8833143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7FE084-BE84-4885-BA8D-3E4EDB605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2879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«Культура»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1551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val="3882756183"/>
                    </a:ext>
                  </a:extLst>
                </a:gridCol>
                <a:gridCol w="960105">
                  <a:extLst>
                    <a:ext uri="{9D8B030D-6E8A-4147-A177-3AD203B41FA5}">
                      <a16:colId xmlns:a16="http://schemas.microsoft.com/office/drawing/2014/main" val="1110681608"/>
                    </a:ext>
                  </a:extLst>
                </a:gridCol>
                <a:gridCol w="516983">
                  <a:extLst>
                    <a:ext uri="{9D8B030D-6E8A-4147-A177-3AD203B41FA5}">
                      <a16:colId xmlns:a16="http://schemas.microsoft.com/office/drawing/2014/main" val="1657975188"/>
                    </a:ext>
                  </a:extLst>
                </a:gridCol>
                <a:gridCol w="590835">
                  <a:extLst>
                    <a:ext uri="{9D8B030D-6E8A-4147-A177-3AD203B41FA5}">
                      <a16:colId xmlns:a16="http://schemas.microsoft.com/office/drawing/2014/main" val="1753378724"/>
                    </a:ext>
                  </a:extLst>
                </a:gridCol>
                <a:gridCol w="516980">
                  <a:extLst>
                    <a:ext uri="{9D8B030D-6E8A-4147-A177-3AD203B41FA5}">
                      <a16:colId xmlns:a16="http://schemas.microsoft.com/office/drawing/2014/main" val="140066011"/>
                    </a:ext>
                  </a:extLst>
                </a:gridCol>
                <a:gridCol w="590835">
                  <a:extLst>
                    <a:ext uri="{9D8B030D-6E8A-4147-A177-3AD203B41FA5}">
                      <a16:colId xmlns:a16="http://schemas.microsoft.com/office/drawing/2014/main" val="2913210411"/>
                    </a:ext>
                  </a:extLst>
                </a:gridCol>
                <a:gridCol w="516980">
                  <a:extLst>
                    <a:ext uri="{9D8B030D-6E8A-4147-A177-3AD203B41FA5}">
                      <a16:colId xmlns:a16="http://schemas.microsoft.com/office/drawing/2014/main" val="3593695214"/>
                    </a:ext>
                  </a:extLst>
                </a:gridCol>
                <a:gridCol w="443125">
                  <a:extLst>
                    <a:ext uri="{9D8B030D-6E8A-4147-A177-3AD203B41FA5}">
                      <a16:colId xmlns:a16="http://schemas.microsoft.com/office/drawing/2014/main" val="4030810888"/>
                    </a:ext>
                  </a:extLst>
                </a:gridCol>
              </a:tblGrid>
              <a:tr h="629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2389397556"/>
                  </a:ext>
                </a:extLst>
              </a:tr>
              <a:tr h="393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организаций культуры, получивших современное оборудование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330679571"/>
                  </a:ext>
                </a:extLst>
              </a:tr>
              <a:tr h="1099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258762250"/>
                  </a:ext>
                </a:extLst>
              </a:tr>
              <a:tr h="2664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305534180"/>
                  </a:ext>
                </a:extLst>
              </a:tr>
              <a:tr h="250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тыс.пос.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2500942893"/>
                  </a:ext>
                </a:extLst>
              </a:tr>
              <a:tr h="3447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детей,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40,8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605652601"/>
                  </a:ext>
                </a:extLst>
              </a:tr>
              <a:tr h="571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тыс.посещ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0,362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0,253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0,263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0,283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868655798"/>
                  </a:ext>
                </a:extLst>
              </a:tr>
              <a:tr h="732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оснащенных образовательных учреждений в сфере культуры (детских школ искусств по видам искусств) музыкальными инструментами, оборудованием и учебными материалами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4055816117"/>
                  </a:ext>
                </a:extLst>
              </a:tr>
              <a:tr h="752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оснащенных образовательных организаций в сфере культуры (детские школы искусств по видам искусств и училищ) музыкальными инструментами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60184385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31BF6-59FA-47C4-8EA0-BF59CC69F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65782B-C769-4DDE-B0B8-A5197BB8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75654" y="116632"/>
            <a:ext cx="61926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12327"/>
              </p:ext>
            </p:extLst>
          </p:nvPr>
        </p:nvGraphicFramePr>
        <p:xfrm>
          <a:off x="0" y="764704"/>
          <a:ext cx="9108502" cy="5809602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55976">
                  <a:extLst>
                    <a:ext uri="{9D8B030D-6E8A-4147-A177-3AD203B41FA5}">
                      <a16:colId xmlns:a16="http://schemas.microsoft.com/office/drawing/2014/main" val="41878295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278677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34802196"/>
                    </a:ext>
                  </a:extLst>
                </a:gridCol>
                <a:gridCol w="502956">
                  <a:extLst>
                    <a:ext uri="{9D8B030D-6E8A-4147-A177-3AD203B41FA5}">
                      <a16:colId xmlns:a16="http://schemas.microsoft.com/office/drawing/2014/main" val="2427054107"/>
                    </a:ext>
                  </a:extLst>
                </a:gridCol>
                <a:gridCol w="540334">
                  <a:extLst>
                    <a:ext uri="{9D8B030D-6E8A-4147-A177-3AD203B41FA5}">
                      <a16:colId xmlns:a16="http://schemas.microsoft.com/office/drawing/2014/main" val="841000097"/>
                    </a:ext>
                  </a:extLst>
                </a:gridCol>
                <a:gridCol w="540334">
                  <a:extLst>
                    <a:ext uri="{9D8B030D-6E8A-4147-A177-3AD203B41FA5}">
                      <a16:colId xmlns:a16="http://schemas.microsoft.com/office/drawing/2014/main" val="1340699577"/>
                    </a:ext>
                  </a:extLst>
                </a:gridCol>
                <a:gridCol w="540334">
                  <a:extLst>
                    <a:ext uri="{9D8B030D-6E8A-4147-A177-3AD203B41FA5}">
                      <a16:colId xmlns:a16="http://schemas.microsoft.com/office/drawing/2014/main" val="1797938783"/>
                    </a:ext>
                  </a:extLst>
                </a:gridCol>
                <a:gridCol w="540336">
                  <a:extLst>
                    <a:ext uri="{9D8B030D-6E8A-4147-A177-3AD203B41FA5}">
                      <a16:colId xmlns:a16="http://schemas.microsoft.com/office/drawing/2014/main" val="4049692387"/>
                    </a:ext>
                  </a:extLst>
                </a:gridCol>
              </a:tblGrid>
              <a:tr h="13653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46178"/>
                  </a:ext>
                </a:extLst>
              </a:tr>
              <a:tr h="136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3918331189"/>
                  </a:ext>
                </a:extLst>
              </a:tr>
              <a:tr h="341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3679378725"/>
                  </a:ext>
                </a:extLst>
              </a:tr>
              <a:tr h="579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 общеобразовательных организациях в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402411871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 среднемесячному доходу от трудовой деятельности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865308364"/>
                  </a:ext>
                </a:extLst>
              </a:tr>
              <a:tr h="40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сдавших ЕГЭ по 3 и более предметам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2256851203"/>
                  </a:ext>
                </a:extLst>
              </a:tr>
              <a:tr h="750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2647625426"/>
                  </a:ext>
                </a:extLst>
              </a:tr>
              <a:tr h="341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1205133465"/>
                  </a:ext>
                </a:extLst>
              </a:tr>
              <a:tr h="682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1059888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6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46D86-58A2-4363-AF43-4E251BE6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686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25614"/>
              </p:ext>
            </p:extLst>
          </p:nvPr>
        </p:nvGraphicFramePr>
        <p:xfrm>
          <a:off x="251520" y="844937"/>
          <a:ext cx="8496944" cy="5597521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64660288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1449768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87271737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84979248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53816964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3445701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732009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895144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128204483"/>
                  </a:ext>
                </a:extLst>
              </a:tr>
              <a:tr h="72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60602020"/>
                  </a:ext>
                </a:extLst>
              </a:tr>
              <a:tr h="58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497287017"/>
                  </a:ext>
                </a:extLst>
              </a:tr>
              <a:tr h="364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отремонтированных общеобразовательных организаций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шт.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1624723834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Доступность дошкольного образования для детей в возрасте до 3-х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2647912810"/>
                  </a:ext>
                </a:extLst>
              </a:tr>
              <a:tr h="1167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место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2626905416"/>
                  </a:ext>
                </a:extLst>
              </a:tr>
              <a:tr h="437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 Московской области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393658741"/>
                  </a:ext>
                </a:extLst>
              </a:tr>
              <a:tr h="437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 в возрасте от 5 до 18 лет, охваченных дополнительным образованием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68952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534" y="188640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«Социальная защита населения»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68520"/>
              </p:ext>
            </p:extLst>
          </p:nvPr>
        </p:nvGraphicFramePr>
        <p:xfrm>
          <a:off x="200714" y="908720"/>
          <a:ext cx="8742567" cy="5650442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50080">
                  <a:extLst>
                    <a:ext uri="{9D8B030D-6E8A-4147-A177-3AD203B41FA5}">
                      <a16:colId xmlns:a16="http://schemas.microsoft.com/office/drawing/2014/main" val="21668188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99122786"/>
                    </a:ext>
                  </a:extLst>
                </a:gridCol>
                <a:gridCol w="1013511">
                  <a:extLst>
                    <a:ext uri="{9D8B030D-6E8A-4147-A177-3AD203B41FA5}">
                      <a16:colId xmlns:a16="http://schemas.microsoft.com/office/drawing/2014/main" val="530315935"/>
                    </a:ext>
                  </a:extLst>
                </a:gridCol>
                <a:gridCol w="518627">
                  <a:extLst>
                    <a:ext uri="{9D8B030D-6E8A-4147-A177-3AD203B41FA5}">
                      <a16:colId xmlns:a16="http://schemas.microsoft.com/office/drawing/2014/main" val="3161908623"/>
                    </a:ext>
                  </a:extLst>
                </a:gridCol>
                <a:gridCol w="518627">
                  <a:extLst>
                    <a:ext uri="{9D8B030D-6E8A-4147-A177-3AD203B41FA5}">
                      <a16:colId xmlns:a16="http://schemas.microsoft.com/office/drawing/2014/main" val="2812793445"/>
                    </a:ext>
                  </a:extLst>
                </a:gridCol>
                <a:gridCol w="444537">
                  <a:extLst>
                    <a:ext uri="{9D8B030D-6E8A-4147-A177-3AD203B41FA5}">
                      <a16:colId xmlns:a16="http://schemas.microsoft.com/office/drawing/2014/main" val="1343733134"/>
                    </a:ext>
                  </a:extLst>
                </a:gridCol>
                <a:gridCol w="444537">
                  <a:extLst>
                    <a:ext uri="{9D8B030D-6E8A-4147-A177-3AD203B41FA5}">
                      <a16:colId xmlns:a16="http://schemas.microsoft.com/office/drawing/2014/main" val="3785218443"/>
                    </a:ext>
                  </a:extLst>
                </a:gridCol>
                <a:gridCol w="444536">
                  <a:extLst>
                    <a:ext uri="{9D8B030D-6E8A-4147-A177-3AD203B41FA5}">
                      <a16:colId xmlns:a16="http://schemas.microsoft.com/office/drawing/2014/main" val="2606550788"/>
                    </a:ext>
                  </a:extLst>
                </a:gridCol>
              </a:tblGrid>
              <a:tr h="525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1685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343829"/>
                  </a:ext>
                </a:extLst>
              </a:tr>
              <a:tr h="442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7244253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53835773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граждан, получивших меры социальной поддержки и социальную помощь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891210894"/>
                  </a:ext>
                </a:extLst>
              </a:tr>
              <a:tr h="436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граждан, участвующих в городских социально значимых мероприятиях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577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64446965"/>
                  </a:ext>
                </a:extLst>
              </a:tr>
              <a:tr h="432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муниципальных служащих, вышедших на пенсию и получающих пенсию за выслугу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2726696333"/>
                  </a:ext>
                </a:extLst>
              </a:tr>
              <a:tr h="420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857303025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09397239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 НКО, которым оказана поддержка органами местного самоуправления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541141169"/>
                  </a:ext>
                </a:extLst>
              </a:tr>
              <a:tr h="52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социальной защиты населения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450846137"/>
                  </a:ext>
                </a:extLst>
              </a:tr>
              <a:tr h="33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культуры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960982846"/>
                  </a:ext>
                </a:extLst>
              </a:tr>
              <a:tr h="33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образования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884737578"/>
                  </a:ext>
                </a:extLst>
              </a:tr>
              <a:tr h="52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физической культуры и спорта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345428806"/>
                  </a:ext>
                </a:extLst>
              </a:tr>
              <a:tr h="238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охраны здоровья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223246040"/>
                  </a:ext>
                </a:extLst>
              </a:tr>
              <a:tr h="2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426089590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7F004-8D72-410A-AEE6-FB10F0AD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6CEFFE-AAB9-4C40-A4C3-E7A63633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15716" y="44623"/>
            <a:ext cx="5112568" cy="63749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450711"/>
              </p:ext>
            </p:extLst>
          </p:nvPr>
        </p:nvGraphicFramePr>
        <p:xfrm>
          <a:off x="179512" y="487121"/>
          <a:ext cx="8784975" cy="60427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7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485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Основные ставки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Нормативно -правовой акт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Доля в общем объеме налоговых и неналоговых доходов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0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В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случае если к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прочих объектов налогообложения - 0,5 процента.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Решение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Совета депутатов городского округа Лобня Московской области от                24 ноября 2020 г.    № 215/64                «Об установлении налога на имущество физических лиц на территории городского округа Лобня»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</a:endParaRP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   3,2%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3,7%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   4,2%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2195736" y="310102"/>
            <a:ext cx="8280920" cy="2385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600" b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116631"/>
          <a:ext cx="6840760" cy="864097"/>
        </p:xfrm>
        <a:graphic>
          <a:graphicData uri="http://schemas.openxmlformats.org/drawingml/2006/table">
            <a:tbl>
              <a:tblPr firstRow="1" firstCol="1" bandRow="1"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Показатели муниципальной программы </a:t>
                      </a:r>
                      <a:b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«Социальная защита населения»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060191"/>
              </p:ext>
            </p:extLst>
          </p:nvPr>
        </p:nvGraphicFramePr>
        <p:xfrm>
          <a:off x="179512" y="1174198"/>
          <a:ext cx="8784976" cy="5135124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645773">
                  <a:extLst>
                    <a:ext uri="{9D8B030D-6E8A-4147-A177-3AD203B41FA5}">
                      <a16:colId xmlns:a16="http://schemas.microsoft.com/office/drawing/2014/main" val="148276138"/>
                    </a:ext>
                  </a:extLst>
                </a:gridCol>
                <a:gridCol w="827840">
                  <a:extLst>
                    <a:ext uri="{9D8B030D-6E8A-4147-A177-3AD203B41FA5}">
                      <a16:colId xmlns:a16="http://schemas.microsoft.com/office/drawing/2014/main" val="3493587912"/>
                    </a:ext>
                  </a:extLst>
                </a:gridCol>
                <a:gridCol w="677324">
                  <a:extLst>
                    <a:ext uri="{9D8B030D-6E8A-4147-A177-3AD203B41FA5}">
                      <a16:colId xmlns:a16="http://schemas.microsoft.com/office/drawing/2014/main" val="3076485273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3826918354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4039100650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2859378981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1227120721"/>
                    </a:ext>
                  </a:extLst>
                </a:gridCol>
                <a:gridCol w="526807">
                  <a:extLst>
                    <a:ext uri="{9D8B030D-6E8A-4147-A177-3AD203B41FA5}">
                      <a16:colId xmlns:a16="http://schemas.microsoft.com/office/drawing/2014/main" val="902970219"/>
                    </a:ext>
                  </a:extLst>
                </a:gridCol>
              </a:tblGrid>
              <a:tr h="445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47121685"/>
                  </a:ext>
                </a:extLst>
              </a:tr>
              <a:tr h="363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Органами местного самоуправления оказана имущественная поддержка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447253415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социальной защиты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463668042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культуры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475247085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образования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241023754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физической культуры и спорта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758568357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охраны здоровья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336121026"/>
                  </a:ext>
                </a:extLst>
              </a:tr>
              <a:tr h="54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633059242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социальной защиты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124030307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культуры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371939716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образования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823084499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физической культуры и спорта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122480895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в сфере охраны здоровья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77597706"/>
                  </a:ext>
                </a:extLst>
              </a:tr>
              <a:tr h="435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401829553"/>
                  </a:ext>
                </a:extLst>
              </a:tr>
              <a:tr h="445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144016163"/>
                  </a:ext>
                </a:extLst>
              </a:tr>
              <a:tr h="54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422180397"/>
                  </a:ext>
                </a:extLst>
              </a:tr>
              <a:tr h="616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Heading" pitchFamily="2" charset="0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Heading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89435759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D901EB-6D9A-42B0-A9DF-7B570117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9B9AFE-36E4-4EDE-B000-7F93F369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39130" y="116632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«Спорт»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75349"/>
              </p:ext>
            </p:extLst>
          </p:nvPr>
        </p:nvGraphicFramePr>
        <p:xfrm>
          <a:off x="35494" y="836712"/>
          <a:ext cx="9108506" cy="573075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02369">
                  <a:extLst>
                    <a:ext uri="{9D8B030D-6E8A-4147-A177-3AD203B41FA5}">
                      <a16:colId xmlns:a16="http://schemas.microsoft.com/office/drawing/2014/main" val="2493528213"/>
                    </a:ext>
                  </a:extLst>
                </a:gridCol>
                <a:gridCol w="1054217">
                  <a:extLst>
                    <a:ext uri="{9D8B030D-6E8A-4147-A177-3AD203B41FA5}">
                      <a16:colId xmlns:a16="http://schemas.microsoft.com/office/drawing/2014/main" val="3527665896"/>
                    </a:ext>
                  </a:extLst>
                </a:gridCol>
                <a:gridCol w="1085170">
                  <a:extLst>
                    <a:ext uri="{9D8B030D-6E8A-4147-A177-3AD203B41FA5}">
                      <a16:colId xmlns:a16="http://schemas.microsoft.com/office/drawing/2014/main" val="280758454"/>
                    </a:ext>
                  </a:extLst>
                </a:gridCol>
                <a:gridCol w="611254">
                  <a:extLst>
                    <a:ext uri="{9D8B030D-6E8A-4147-A177-3AD203B41FA5}">
                      <a16:colId xmlns:a16="http://schemas.microsoft.com/office/drawing/2014/main" val="1218671743"/>
                    </a:ext>
                  </a:extLst>
                </a:gridCol>
                <a:gridCol w="534846">
                  <a:extLst>
                    <a:ext uri="{9D8B030D-6E8A-4147-A177-3AD203B41FA5}">
                      <a16:colId xmlns:a16="http://schemas.microsoft.com/office/drawing/2014/main" val="1142757544"/>
                    </a:ext>
                  </a:extLst>
                </a:gridCol>
                <a:gridCol w="524006">
                  <a:extLst>
                    <a:ext uri="{9D8B030D-6E8A-4147-A177-3AD203B41FA5}">
                      <a16:colId xmlns:a16="http://schemas.microsoft.com/office/drawing/2014/main" val="171977000"/>
                    </a:ext>
                  </a:extLst>
                </a:gridCol>
                <a:gridCol w="548322">
                  <a:extLst>
                    <a:ext uri="{9D8B030D-6E8A-4147-A177-3AD203B41FA5}">
                      <a16:colId xmlns:a16="http://schemas.microsoft.com/office/drawing/2014/main" val="3494714163"/>
                    </a:ext>
                  </a:extLst>
                </a:gridCol>
                <a:gridCol w="548322">
                  <a:extLst>
                    <a:ext uri="{9D8B030D-6E8A-4147-A177-3AD203B41FA5}">
                      <a16:colId xmlns:a16="http://schemas.microsoft.com/office/drawing/2014/main" val="2731407330"/>
                    </a:ext>
                  </a:extLst>
                </a:gridCol>
              </a:tblGrid>
              <a:tr h="2880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34654"/>
                  </a:ext>
                </a:extLst>
              </a:tr>
              <a:tr h="366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6438716"/>
                  </a:ext>
                </a:extLst>
              </a:tr>
              <a:tr h="39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граждан, систематически занимающихся физической культурой и спортом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2515138660"/>
                  </a:ext>
                </a:extLst>
              </a:tr>
              <a:tr h="60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1024587876"/>
                  </a:ext>
                </a:extLst>
              </a:tr>
              <a:tr h="59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4115208487"/>
                  </a:ext>
                </a:extLst>
              </a:tr>
              <a:tr h="88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1771461199"/>
                  </a:ext>
                </a:extLst>
              </a:tr>
              <a:tr h="444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1597260142"/>
                  </a:ext>
                </a:extLst>
              </a:tr>
              <a:tr h="597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extLst>
                  <a:ext uri="{0D108BD9-81ED-4DB2-BD59-A6C34878D82A}">
                    <a16:rowId xmlns:a16="http://schemas.microsoft.com/office/drawing/2014/main" val="245936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3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CF6214-055A-47E4-9BF2-EB5AD505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3507" y="2753"/>
            <a:ext cx="8964488" cy="401911"/>
          </a:xfrm>
        </p:spPr>
        <p:txBody>
          <a:bodyPr>
            <a:no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«Развитие сельского хозяйства»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93" y="1857734"/>
            <a:ext cx="8784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«Экология и окружающая среда»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38234"/>
              </p:ext>
            </p:extLst>
          </p:nvPr>
        </p:nvGraphicFramePr>
        <p:xfrm>
          <a:off x="143507" y="376295"/>
          <a:ext cx="8784977" cy="1473558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098044">
                  <a:extLst>
                    <a:ext uri="{9D8B030D-6E8A-4147-A177-3AD203B41FA5}">
                      <a16:colId xmlns:a16="http://schemas.microsoft.com/office/drawing/2014/main" val="4209638358"/>
                    </a:ext>
                  </a:extLst>
                </a:gridCol>
                <a:gridCol w="1000380">
                  <a:extLst>
                    <a:ext uri="{9D8B030D-6E8A-4147-A177-3AD203B41FA5}">
                      <a16:colId xmlns:a16="http://schemas.microsoft.com/office/drawing/2014/main" val="3564110829"/>
                    </a:ext>
                  </a:extLst>
                </a:gridCol>
                <a:gridCol w="862811">
                  <a:extLst>
                    <a:ext uri="{9D8B030D-6E8A-4147-A177-3AD203B41FA5}">
                      <a16:colId xmlns:a16="http://schemas.microsoft.com/office/drawing/2014/main" val="3530118536"/>
                    </a:ext>
                  </a:extLst>
                </a:gridCol>
                <a:gridCol w="470624">
                  <a:extLst>
                    <a:ext uri="{9D8B030D-6E8A-4147-A177-3AD203B41FA5}">
                      <a16:colId xmlns:a16="http://schemas.microsoft.com/office/drawing/2014/main" val="1954769013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66220759"/>
                    </a:ext>
                  </a:extLst>
                </a:gridCol>
                <a:gridCol w="549061">
                  <a:extLst>
                    <a:ext uri="{9D8B030D-6E8A-4147-A177-3AD203B41FA5}">
                      <a16:colId xmlns:a16="http://schemas.microsoft.com/office/drawing/2014/main" val="602486301"/>
                    </a:ext>
                  </a:extLst>
                </a:gridCol>
                <a:gridCol w="500409">
                  <a:extLst>
                    <a:ext uri="{9D8B030D-6E8A-4147-A177-3AD203B41FA5}">
                      <a16:colId xmlns:a16="http://schemas.microsoft.com/office/drawing/2014/main" val="2558309196"/>
                    </a:ext>
                  </a:extLst>
                </a:gridCol>
                <a:gridCol w="676150">
                  <a:extLst>
                    <a:ext uri="{9D8B030D-6E8A-4147-A177-3AD203B41FA5}">
                      <a16:colId xmlns:a16="http://schemas.microsoft.com/office/drawing/2014/main" val="2994366539"/>
                    </a:ext>
                  </a:extLst>
                </a:gridCol>
              </a:tblGrid>
              <a:tr h="5230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25544"/>
                  </a:ext>
                </a:extLst>
              </a:tr>
              <a:tr h="347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extLst>
                  <a:ext uri="{0D108BD9-81ED-4DB2-BD59-A6C34878D82A}">
                    <a16:rowId xmlns:a16="http://schemas.microsoft.com/office/drawing/2014/main" val="3046161903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Площадь земель, обработанных от борщевика Сосновского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га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extLst>
                  <a:ext uri="{0D108BD9-81ED-4DB2-BD59-A6C34878D82A}">
                    <a16:rowId xmlns:a16="http://schemas.microsoft.com/office/drawing/2014/main" val="3148002679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отловленных безнадзорных животных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extLst>
                  <a:ext uri="{0D108BD9-81ED-4DB2-BD59-A6C34878D82A}">
                    <a16:rowId xmlns:a16="http://schemas.microsoft.com/office/drawing/2014/main" val="3939224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699065"/>
              </p:ext>
            </p:extLst>
          </p:nvPr>
        </p:nvGraphicFramePr>
        <p:xfrm>
          <a:off x="-14301" y="2167995"/>
          <a:ext cx="9143998" cy="4501365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571999">
                  <a:extLst>
                    <a:ext uri="{9D8B030D-6E8A-4147-A177-3AD203B41FA5}">
                      <a16:colId xmlns:a16="http://schemas.microsoft.com/office/drawing/2014/main" val="81824874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55830417"/>
                    </a:ext>
                  </a:extLst>
                </a:gridCol>
                <a:gridCol w="945738">
                  <a:extLst>
                    <a:ext uri="{9D8B030D-6E8A-4147-A177-3AD203B41FA5}">
                      <a16:colId xmlns:a16="http://schemas.microsoft.com/office/drawing/2014/main" val="3067511748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62077438"/>
                    </a:ext>
                  </a:extLst>
                </a:gridCol>
                <a:gridCol w="547077">
                  <a:extLst>
                    <a:ext uri="{9D8B030D-6E8A-4147-A177-3AD203B41FA5}">
                      <a16:colId xmlns:a16="http://schemas.microsoft.com/office/drawing/2014/main" val="2380624163"/>
                    </a:ext>
                  </a:extLst>
                </a:gridCol>
                <a:gridCol w="547077">
                  <a:extLst>
                    <a:ext uri="{9D8B030D-6E8A-4147-A177-3AD203B41FA5}">
                      <a16:colId xmlns:a16="http://schemas.microsoft.com/office/drawing/2014/main" val="2948875998"/>
                    </a:ext>
                  </a:extLst>
                </a:gridCol>
                <a:gridCol w="468924">
                  <a:extLst>
                    <a:ext uri="{9D8B030D-6E8A-4147-A177-3AD203B41FA5}">
                      <a16:colId xmlns:a16="http://schemas.microsoft.com/office/drawing/2014/main" val="3312970332"/>
                    </a:ext>
                  </a:extLst>
                </a:gridCol>
                <a:gridCol w="429841">
                  <a:extLst>
                    <a:ext uri="{9D8B030D-6E8A-4147-A177-3AD203B41FA5}">
                      <a16:colId xmlns:a16="http://schemas.microsoft.com/office/drawing/2014/main" val="722762255"/>
                    </a:ext>
                  </a:extLst>
                </a:gridCol>
              </a:tblGrid>
              <a:tr h="3462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20838"/>
                  </a:ext>
                </a:extLst>
              </a:tr>
              <a:tr h="358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678196795"/>
                  </a:ext>
                </a:extLst>
              </a:tr>
              <a:tr h="16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проведенных исследований состояния окружающей среды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4011586272"/>
                  </a:ext>
                </a:extLst>
              </a:tr>
              <a:tr h="17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проведенных экологических мероприятий 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01842304"/>
                  </a:ext>
                </a:extLst>
              </a:tr>
              <a:tr h="53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3514203026"/>
                  </a:ext>
                </a:extLst>
              </a:tr>
              <a:tr h="42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Предотвращённый ущерб по результатам проведённого капитального ремонта гидротехнических сооружений, находящихся в муниципальной собственности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тыс.руб</a:t>
                      </a: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107005198"/>
                  </a:ext>
                </a:extLst>
              </a:tr>
              <a:tr h="42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водных объектов, на которых выполнены комплексы мероприятий по ликвидации последствий засорения.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3712110747"/>
                  </a:ext>
                </a:extLst>
              </a:tr>
              <a:tr h="35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Предотвращённый ущерб по результатам проведённой реконструкции гидротехнических сооружений, находящихся в муниципальной собственности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тыс.руб.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768295369"/>
                  </a:ext>
                </a:extLst>
              </a:tr>
              <a:tr h="17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прудов, подлежащая очистке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шт.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52646111"/>
                  </a:ext>
                </a:extLst>
              </a:tr>
              <a:tr h="59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380902839"/>
                  </a:ext>
                </a:extLst>
              </a:tr>
              <a:tr h="350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ликвидированных несанкционированных свалок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232790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BE854B-7AE7-4D9B-97A3-EF8F015F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96783" y="11088"/>
            <a:ext cx="8646867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03334"/>
              </p:ext>
            </p:extLst>
          </p:nvPr>
        </p:nvGraphicFramePr>
        <p:xfrm>
          <a:off x="163732" y="696882"/>
          <a:ext cx="8712967" cy="58516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20236">
                  <a:extLst>
                    <a:ext uri="{9D8B030D-6E8A-4147-A177-3AD203B41FA5}">
                      <a16:colId xmlns:a16="http://schemas.microsoft.com/office/drawing/2014/main" val="2218486816"/>
                    </a:ext>
                  </a:extLst>
                </a:gridCol>
                <a:gridCol w="1078256">
                  <a:extLst>
                    <a:ext uri="{9D8B030D-6E8A-4147-A177-3AD203B41FA5}">
                      <a16:colId xmlns:a16="http://schemas.microsoft.com/office/drawing/2014/main" val="805221372"/>
                    </a:ext>
                  </a:extLst>
                </a:gridCol>
                <a:gridCol w="1098273">
                  <a:extLst>
                    <a:ext uri="{9D8B030D-6E8A-4147-A177-3AD203B41FA5}">
                      <a16:colId xmlns:a16="http://schemas.microsoft.com/office/drawing/2014/main" val="3559199753"/>
                    </a:ext>
                  </a:extLst>
                </a:gridCol>
                <a:gridCol w="512528">
                  <a:extLst>
                    <a:ext uri="{9D8B030D-6E8A-4147-A177-3AD203B41FA5}">
                      <a16:colId xmlns:a16="http://schemas.microsoft.com/office/drawing/2014/main" val="1730752163"/>
                    </a:ext>
                  </a:extLst>
                </a:gridCol>
                <a:gridCol w="512528">
                  <a:extLst>
                    <a:ext uri="{9D8B030D-6E8A-4147-A177-3AD203B41FA5}">
                      <a16:colId xmlns:a16="http://schemas.microsoft.com/office/drawing/2014/main" val="3303670068"/>
                    </a:ext>
                  </a:extLst>
                </a:gridCol>
                <a:gridCol w="512528">
                  <a:extLst>
                    <a:ext uri="{9D8B030D-6E8A-4147-A177-3AD203B41FA5}">
                      <a16:colId xmlns:a16="http://schemas.microsoft.com/office/drawing/2014/main" val="194266498"/>
                    </a:ext>
                  </a:extLst>
                </a:gridCol>
                <a:gridCol w="439309">
                  <a:extLst>
                    <a:ext uri="{9D8B030D-6E8A-4147-A177-3AD203B41FA5}">
                      <a16:colId xmlns:a16="http://schemas.microsoft.com/office/drawing/2014/main" val="1962761090"/>
                    </a:ext>
                  </a:extLst>
                </a:gridCol>
                <a:gridCol w="439309">
                  <a:extLst>
                    <a:ext uri="{9D8B030D-6E8A-4147-A177-3AD203B41FA5}">
                      <a16:colId xmlns:a16="http://schemas.microsoft.com/office/drawing/2014/main" val="2142300103"/>
                    </a:ext>
                  </a:extLst>
                </a:gridCol>
              </a:tblGrid>
              <a:tr h="4211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33543"/>
                  </a:ext>
                </a:extLst>
              </a:tr>
              <a:tr h="68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3721553118"/>
                  </a:ext>
                </a:extLst>
              </a:tr>
              <a:tr h="713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преступлений,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динамика в 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471606442"/>
                  </a:ext>
                </a:extLst>
              </a:tr>
              <a:tr h="682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220010863"/>
                  </a:ext>
                </a:extLst>
              </a:tr>
              <a:tr h="909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единицы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3579743871"/>
                  </a:ext>
                </a:extLst>
              </a:tr>
              <a:tr h="66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 на 100 тыс.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269473019"/>
                  </a:ext>
                </a:extLst>
              </a:tr>
              <a:tr h="66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Снижение уровня криминогенности наркомании на 100 тыс. человек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 на 100 тыс.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682831377"/>
                  </a:ext>
                </a:extLst>
              </a:tr>
              <a:tr h="44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кладбищ, соответствующих требованиям Регионального стандарта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09665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2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0C917-575E-4EF1-9A97-A1DBBB91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7602" y="-16533"/>
            <a:ext cx="705678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839950"/>
              </p:ext>
            </p:extLst>
          </p:nvPr>
        </p:nvGraphicFramePr>
        <p:xfrm>
          <a:off x="107505" y="2445573"/>
          <a:ext cx="8928990" cy="404793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76778">
                  <a:extLst>
                    <a:ext uri="{9D8B030D-6E8A-4147-A177-3AD203B41FA5}">
                      <a16:colId xmlns:a16="http://schemas.microsoft.com/office/drawing/2014/main" val="13950552"/>
                    </a:ext>
                  </a:extLst>
                </a:gridCol>
                <a:gridCol w="750335">
                  <a:extLst>
                    <a:ext uri="{9D8B030D-6E8A-4147-A177-3AD203B41FA5}">
                      <a16:colId xmlns:a16="http://schemas.microsoft.com/office/drawing/2014/main" val="1416710549"/>
                    </a:ext>
                  </a:extLst>
                </a:gridCol>
                <a:gridCol w="843265">
                  <a:extLst>
                    <a:ext uri="{9D8B030D-6E8A-4147-A177-3AD203B41FA5}">
                      <a16:colId xmlns:a16="http://schemas.microsoft.com/office/drawing/2014/main" val="2878061440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3022399928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130222120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405813508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580954910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104614143"/>
                    </a:ext>
                  </a:extLst>
                </a:gridCol>
              </a:tblGrid>
              <a:tr h="1487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системам) муниципальной автоматизированной системы централизованного оповещения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41926297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766909150"/>
                  </a:ext>
                </a:extLst>
              </a:tr>
              <a:tr h="56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049349195"/>
                  </a:ext>
                </a:extLst>
              </a:tr>
              <a:tr h="37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Снижение числа погибших при пожарах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947686550"/>
                  </a:ext>
                </a:extLst>
              </a:tr>
              <a:tr h="75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305" algn="l"/>
                        </a:tabLs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4815414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60574"/>
              </p:ext>
            </p:extLst>
          </p:nvPr>
        </p:nvGraphicFramePr>
        <p:xfrm>
          <a:off x="107504" y="620688"/>
          <a:ext cx="8928991" cy="182488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76779">
                  <a:extLst>
                    <a:ext uri="{9D8B030D-6E8A-4147-A177-3AD203B41FA5}">
                      <a16:colId xmlns:a16="http://schemas.microsoft.com/office/drawing/2014/main" val="3707317818"/>
                    </a:ext>
                  </a:extLst>
                </a:gridCol>
                <a:gridCol w="750335">
                  <a:extLst>
                    <a:ext uri="{9D8B030D-6E8A-4147-A177-3AD203B41FA5}">
                      <a16:colId xmlns:a16="http://schemas.microsoft.com/office/drawing/2014/main" val="2260152610"/>
                    </a:ext>
                  </a:extLst>
                </a:gridCol>
                <a:gridCol w="843265">
                  <a:extLst>
                    <a:ext uri="{9D8B030D-6E8A-4147-A177-3AD203B41FA5}">
                      <a16:colId xmlns:a16="http://schemas.microsoft.com/office/drawing/2014/main" val="589028286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3577794409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1499849427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359726024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81825406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12339878"/>
                    </a:ext>
                  </a:extLst>
                </a:gridCol>
              </a:tblGrid>
              <a:tr h="969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минуты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4069305764"/>
                  </a:ext>
                </a:extLst>
              </a:tr>
              <a:tr h="855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302250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8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336704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«Жилище»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13984"/>
              </p:ext>
            </p:extLst>
          </p:nvPr>
        </p:nvGraphicFramePr>
        <p:xfrm>
          <a:off x="395536" y="1340768"/>
          <a:ext cx="8424937" cy="30827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03121">
                  <a:extLst>
                    <a:ext uri="{9D8B030D-6E8A-4147-A177-3AD203B41FA5}">
                      <a16:colId xmlns:a16="http://schemas.microsoft.com/office/drawing/2014/main" val="562364607"/>
                    </a:ext>
                  </a:extLst>
                </a:gridCol>
                <a:gridCol w="1213029">
                  <a:extLst>
                    <a:ext uri="{9D8B030D-6E8A-4147-A177-3AD203B41FA5}">
                      <a16:colId xmlns:a16="http://schemas.microsoft.com/office/drawing/2014/main" val="2661672169"/>
                    </a:ext>
                  </a:extLst>
                </a:gridCol>
                <a:gridCol w="1061267">
                  <a:extLst>
                    <a:ext uri="{9D8B030D-6E8A-4147-A177-3AD203B41FA5}">
                      <a16:colId xmlns:a16="http://schemas.microsoft.com/office/drawing/2014/main" val="2209615029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3794086342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3228618024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2738240609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2974391224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1127198056"/>
                    </a:ext>
                  </a:extLst>
                </a:gridCol>
              </a:tblGrid>
              <a:tr h="1993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89936"/>
                  </a:ext>
                </a:extLst>
              </a:tr>
              <a:tr h="678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extLst>
                  <a:ext uri="{0D108BD9-81ED-4DB2-BD59-A6C34878D82A}">
                    <a16:rowId xmlns:a16="http://schemas.microsoft.com/office/drawing/2014/main" val="1098931368"/>
                  </a:ext>
                </a:extLst>
              </a:tr>
              <a:tr h="94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жилищного строительства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млн. кв.м.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extLst>
                  <a:ext uri="{0D108BD9-81ED-4DB2-BD59-A6C34878D82A}">
                    <a16:rowId xmlns:a16="http://schemas.microsoft.com/office/drawing/2014/main" val="3464758872"/>
                  </a:ext>
                </a:extLst>
              </a:tr>
              <a:tr h="94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семей, улучшивших жилищные условия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семей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extLst>
                  <a:ext uri="{0D108BD9-81ED-4DB2-BD59-A6C34878D82A}">
                    <a16:rowId xmlns:a16="http://schemas.microsoft.com/office/drawing/2014/main" val="156159297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103DA-32B6-4E1B-9E5F-9190E019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78A90-4009-410B-91FD-6445F71D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4" y="72001"/>
            <a:ext cx="82089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«Развитие инженерной  инфраструктуры и энергоэффективности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57520"/>
              </p:ext>
            </p:extLst>
          </p:nvPr>
        </p:nvGraphicFramePr>
        <p:xfrm>
          <a:off x="35496" y="764704"/>
          <a:ext cx="9108505" cy="606812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576431">
                  <a:extLst>
                    <a:ext uri="{9D8B030D-6E8A-4147-A177-3AD203B41FA5}">
                      <a16:colId xmlns:a16="http://schemas.microsoft.com/office/drawing/2014/main" val="1723312706"/>
                    </a:ext>
                  </a:extLst>
                </a:gridCol>
                <a:gridCol w="1032081">
                  <a:extLst>
                    <a:ext uri="{9D8B030D-6E8A-4147-A177-3AD203B41FA5}">
                      <a16:colId xmlns:a16="http://schemas.microsoft.com/office/drawing/2014/main" val="2173278750"/>
                    </a:ext>
                  </a:extLst>
                </a:gridCol>
                <a:gridCol w="1247722">
                  <a:extLst>
                    <a:ext uri="{9D8B030D-6E8A-4147-A177-3AD203B41FA5}">
                      <a16:colId xmlns:a16="http://schemas.microsoft.com/office/drawing/2014/main" val="4228790369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192305445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1784351552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3530611729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1813463773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145744291"/>
                    </a:ext>
                  </a:extLst>
                </a:gridCol>
              </a:tblGrid>
              <a:tr h="5902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70906"/>
                  </a:ext>
                </a:extLst>
              </a:tr>
              <a:tr h="327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717714699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актуальных схем теплоснабжения, водоснабжения и водоотведения, программ комплексного развития систем коммунальной инфраструктуры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716017514"/>
                  </a:ext>
                </a:extLst>
              </a:tr>
              <a:tr h="737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объектов теплоснабжения на территории муниципальных образований Московской области в отношении которых завершены мероприятия по реконструкции и (или) капитальному ремонту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штук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314157658"/>
                  </a:ext>
                </a:extLst>
              </a:tr>
              <a:tr h="171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тепловой мощности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978053541"/>
                  </a:ext>
                </a:extLst>
              </a:tr>
              <a:tr h="29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прекращений подачи тепловой энергии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248695724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</a:t>
                      </a:r>
                      <a:r>
                        <a:rPr lang="en-US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B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, </a:t>
                      </a:r>
                      <a:r>
                        <a:rPr lang="en-US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C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, </a:t>
                      </a:r>
                      <a:r>
                        <a:rPr lang="en-US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D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)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698257908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99,59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957315650"/>
                  </a:ext>
                </a:extLst>
              </a:tr>
              <a:tr h="422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Бережливый учет - оснащенность многоквартирных домов общедомовыми приборами учета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88999"/>
                  </a:ext>
                </a:extLst>
              </a:tr>
              <a:tr h="590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многоквартирных домов с присвоенными классами энергоэффективности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274204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3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D3B33C-AF83-4BE7-9C31-8D3CEF07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23905"/>
              </p:ext>
            </p:extLst>
          </p:nvPr>
        </p:nvGraphicFramePr>
        <p:xfrm>
          <a:off x="0" y="908720"/>
          <a:ext cx="8964485" cy="556055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779912">
                  <a:extLst>
                    <a:ext uri="{9D8B030D-6E8A-4147-A177-3AD203B41FA5}">
                      <a16:colId xmlns:a16="http://schemas.microsoft.com/office/drawing/2014/main" val="51922425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1312187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38315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6902262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3027002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01229645"/>
                    </a:ext>
                  </a:extLst>
                </a:gridCol>
                <a:gridCol w="688380">
                  <a:extLst>
                    <a:ext uri="{9D8B030D-6E8A-4147-A177-3AD203B41FA5}">
                      <a16:colId xmlns:a16="http://schemas.microsoft.com/office/drawing/2014/main" val="2969087173"/>
                    </a:ext>
                  </a:extLst>
                </a:gridCol>
                <a:gridCol w="607761">
                  <a:extLst>
                    <a:ext uri="{9D8B030D-6E8A-4147-A177-3AD203B41FA5}">
                      <a16:colId xmlns:a16="http://schemas.microsoft.com/office/drawing/2014/main" val="2907435330"/>
                    </a:ext>
                  </a:extLst>
                </a:gridCol>
              </a:tblGrid>
              <a:tr h="11296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37064"/>
                  </a:ext>
                </a:extLst>
              </a:tr>
              <a:tr h="786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3396452979"/>
                  </a:ext>
                </a:extLst>
              </a:tr>
              <a:tr h="665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3017020805"/>
                  </a:ext>
                </a:extLst>
              </a:tr>
              <a:tr h="33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созданных рабочих мест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86162748"/>
                  </a:ext>
                </a:extLst>
              </a:tr>
              <a:tr h="55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тыс.руб.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1250819966"/>
                  </a:ext>
                </a:extLst>
              </a:tr>
              <a:tr h="35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достигнутых плановых значений ключевых показателей развития конкуренции на товарных рынках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535063768"/>
                  </a:ext>
                </a:extLst>
              </a:tr>
              <a:tr h="557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обработанных (проанализированных) результатов опросов о состоянии и развитии конкуренции на товарных рынках Московской области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692216603"/>
                  </a:ext>
                </a:extLst>
              </a:tr>
              <a:tr h="901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116525354"/>
                  </a:ext>
                </a:extLst>
              </a:tr>
              <a:tr h="33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Число субъектов МСП в расчете на 10 тыс. человек населения.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469,41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472,44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473,82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475,42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477,25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592739783"/>
                  </a:ext>
                </a:extLst>
              </a:tr>
              <a:tr h="44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вновь созданных субъектов малого и среднего бизнеса, единиц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475957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1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969609-CF77-4411-A7CD-462D7A99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04424"/>
              </p:ext>
            </p:extLst>
          </p:nvPr>
        </p:nvGraphicFramePr>
        <p:xfrm>
          <a:off x="179512" y="908720"/>
          <a:ext cx="8784977" cy="503121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845918742"/>
                    </a:ext>
                  </a:extLst>
                </a:gridCol>
                <a:gridCol w="838158">
                  <a:extLst>
                    <a:ext uri="{9D8B030D-6E8A-4147-A177-3AD203B41FA5}">
                      <a16:colId xmlns:a16="http://schemas.microsoft.com/office/drawing/2014/main" val="2606142355"/>
                    </a:ext>
                  </a:extLst>
                </a:gridCol>
                <a:gridCol w="1025908">
                  <a:extLst>
                    <a:ext uri="{9D8B030D-6E8A-4147-A177-3AD203B41FA5}">
                      <a16:colId xmlns:a16="http://schemas.microsoft.com/office/drawing/2014/main" val="1992374381"/>
                    </a:ext>
                  </a:extLst>
                </a:gridCol>
                <a:gridCol w="799000">
                  <a:extLst>
                    <a:ext uri="{9D8B030D-6E8A-4147-A177-3AD203B41FA5}">
                      <a16:colId xmlns:a16="http://schemas.microsoft.com/office/drawing/2014/main" val="2655019149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3228687957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2436726619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2365189302"/>
                    </a:ext>
                  </a:extLst>
                </a:gridCol>
                <a:gridCol w="799000">
                  <a:extLst>
                    <a:ext uri="{9D8B030D-6E8A-4147-A177-3AD203B41FA5}">
                      <a16:colId xmlns:a16="http://schemas.microsoft.com/office/drawing/2014/main" val="296441782"/>
                    </a:ext>
                  </a:extLst>
                </a:gridCol>
              </a:tblGrid>
              <a:tr h="2475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2007420962"/>
                  </a:ext>
                </a:extLst>
              </a:tr>
              <a:tr h="53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площадью торговых объектов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кв. м/1000 человек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3289885003"/>
                  </a:ext>
                </a:extLst>
              </a:tr>
              <a:tr h="4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предприятиями общественного питания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пос. мест/1000 человек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1544124049"/>
                  </a:ext>
                </a:extLst>
              </a:tr>
              <a:tr h="4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предприятиями бытового обслуживания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раб. мест/1000 человек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1262825590"/>
                  </a:ext>
                </a:extLst>
              </a:tr>
              <a:tr h="63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3491881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28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C999CD-F284-41D2-AACF-8B77E414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03546" y="142809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«Управление имуществом и муниципальными финансами»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32158"/>
              </p:ext>
            </p:extLst>
          </p:nvPr>
        </p:nvGraphicFramePr>
        <p:xfrm>
          <a:off x="107504" y="1052736"/>
          <a:ext cx="8928989" cy="540163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14403811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81912288"/>
                    </a:ext>
                  </a:extLst>
                </a:gridCol>
                <a:gridCol w="1192017">
                  <a:extLst>
                    <a:ext uri="{9D8B030D-6E8A-4147-A177-3AD203B41FA5}">
                      <a16:colId xmlns:a16="http://schemas.microsoft.com/office/drawing/2014/main" val="1962192784"/>
                    </a:ext>
                  </a:extLst>
                </a:gridCol>
                <a:gridCol w="639264">
                  <a:extLst>
                    <a:ext uri="{9D8B030D-6E8A-4147-A177-3AD203B41FA5}">
                      <a16:colId xmlns:a16="http://schemas.microsoft.com/office/drawing/2014/main" val="3723695089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4179383550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3033614150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2818276097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4216271283"/>
                    </a:ext>
                  </a:extLst>
                </a:gridCol>
              </a:tblGrid>
              <a:tr h="1980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23202"/>
                  </a:ext>
                </a:extLst>
              </a:tr>
              <a:tr h="297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1549275737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3813527450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2472704383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1234849764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738615231"/>
                  </a:ext>
                </a:extLst>
              </a:tr>
              <a:tr h="495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Предоставление земельных участков многодетным семьям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3059468398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Проверка использования земель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2114937250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373065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1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4664" y="116632"/>
            <a:ext cx="7848872" cy="6754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Нормативы зачисления налогов в бюджет,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739269"/>
              </p:ext>
            </p:extLst>
          </p:nvPr>
        </p:nvGraphicFramePr>
        <p:xfrm>
          <a:off x="4321460" y="2348880"/>
          <a:ext cx="42829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66619"/>
              </p:ext>
            </p:extLst>
          </p:nvPr>
        </p:nvGraphicFramePr>
        <p:xfrm>
          <a:off x="251520" y="792088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50654"/>
              </p:ext>
            </p:extLst>
          </p:nvPr>
        </p:nvGraphicFramePr>
        <p:xfrm>
          <a:off x="539552" y="2276872"/>
          <a:ext cx="36004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EE0375-C11D-4A35-B5DF-1A83C485AA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2845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D725AA-6245-4781-9F48-AA813947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8092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51001"/>
              </p:ext>
            </p:extLst>
          </p:nvPr>
        </p:nvGraphicFramePr>
        <p:xfrm>
          <a:off x="179512" y="1556792"/>
          <a:ext cx="8784976" cy="293882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03072">
                  <a:extLst>
                    <a:ext uri="{9D8B030D-6E8A-4147-A177-3AD203B41FA5}">
                      <a16:colId xmlns:a16="http://schemas.microsoft.com/office/drawing/2014/main" val="868254688"/>
                    </a:ext>
                  </a:extLst>
                </a:gridCol>
                <a:gridCol w="1157259">
                  <a:extLst>
                    <a:ext uri="{9D8B030D-6E8A-4147-A177-3AD203B41FA5}">
                      <a16:colId xmlns:a16="http://schemas.microsoft.com/office/drawing/2014/main" val="4203762305"/>
                    </a:ext>
                  </a:extLst>
                </a:gridCol>
                <a:gridCol w="577101">
                  <a:extLst>
                    <a:ext uri="{9D8B030D-6E8A-4147-A177-3AD203B41FA5}">
                      <a16:colId xmlns:a16="http://schemas.microsoft.com/office/drawing/2014/main" val="2688452424"/>
                    </a:ext>
                  </a:extLst>
                </a:gridCol>
                <a:gridCol w="629100">
                  <a:extLst>
                    <a:ext uri="{9D8B030D-6E8A-4147-A177-3AD203B41FA5}">
                      <a16:colId xmlns:a16="http://schemas.microsoft.com/office/drawing/2014/main" val="4169042083"/>
                    </a:ext>
                  </a:extLst>
                </a:gridCol>
                <a:gridCol w="629100">
                  <a:extLst>
                    <a:ext uri="{9D8B030D-6E8A-4147-A177-3AD203B41FA5}">
                      <a16:colId xmlns:a16="http://schemas.microsoft.com/office/drawing/2014/main" val="1433017713"/>
                    </a:ext>
                  </a:extLst>
                </a:gridCol>
                <a:gridCol w="630122">
                  <a:extLst>
                    <a:ext uri="{9D8B030D-6E8A-4147-A177-3AD203B41FA5}">
                      <a16:colId xmlns:a16="http://schemas.microsoft.com/office/drawing/2014/main" val="1175175644"/>
                    </a:ext>
                  </a:extLst>
                </a:gridCol>
                <a:gridCol w="629100">
                  <a:extLst>
                    <a:ext uri="{9D8B030D-6E8A-4147-A177-3AD203B41FA5}">
                      <a16:colId xmlns:a16="http://schemas.microsoft.com/office/drawing/2014/main" val="3613409898"/>
                    </a:ext>
                  </a:extLst>
                </a:gridCol>
                <a:gridCol w="630122">
                  <a:extLst>
                    <a:ext uri="{9D8B030D-6E8A-4147-A177-3AD203B41FA5}">
                      <a16:colId xmlns:a16="http://schemas.microsoft.com/office/drawing/2014/main" val="1263365814"/>
                    </a:ext>
                  </a:extLst>
                </a:gridCol>
              </a:tblGrid>
              <a:tr h="45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Прирост земельного налога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2111927045"/>
                  </a:ext>
                </a:extLst>
              </a:tr>
              <a:tr h="955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2460589375"/>
                  </a:ext>
                </a:extLst>
              </a:tr>
              <a:tr h="76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балл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2028531699"/>
                  </a:ext>
                </a:extLst>
              </a:tr>
              <a:tr h="76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Отношение объема обслуживания муниципального долга к общему годовому объему доходов (без учета объема безвозмездных поступлений) бюджета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2, 01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354347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2F1A5-4BD1-46F8-9073-900B1E1F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771" y="188640"/>
            <a:ext cx="9144000" cy="7474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«Развитие институтов гражданского общества, повышение  эффективности местного самоуправления и реализации молодежной политики»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79567"/>
              </p:ext>
            </p:extLst>
          </p:nvPr>
        </p:nvGraphicFramePr>
        <p:xfrm>
          <a:off x="107504" y="1052737"/>
          <a:ext cx="8928992" cy="568863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1509407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3030322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3056130"/>
                    </a:ext>
                  </a:extLst>
                </a:gridCol>
                <a:gridCol w="817016">
                  <a:extLst>
                    <a:ext uri="{9D8B030D-6E8A-4147-A177-3AD203B41FA5}">
                      <a16:colId xmlns:a16="http://schemas.microsoft.com/office/drawing/2014/main" val="2843564901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1539209600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418092583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1114515209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681684685"/>
                    </a:ext>
                  </a:extLst>
                </a:gridCol>
              </a:tblGrid>
              <a:tr h="37432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03439"/>
                  </a:ext>
                </a:extLst>
              </a:tr>
              <a:tr h="404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2179768083"/>
                  </a:ext>
                </a:extLst>
              </a:tr>
              <a:tr h="773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Целевой показатель. Информирование населения в средствах массовой информации и социальных сетях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1343086019"/>
                  </a:ext>
                </a:extLst>
              </a:tr>
              <a:tr h="1011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Целевой показатель. Наличие незаконных рекламных конструкций, установленных на территории муниципального образования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2229850595"/>
                  </a:ext>
                </a:extLst>
              </a:tr>
              <a:tr h="773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Целевой показатель. Доля молодежи, задействованной в мероприятиях по вовлечению в творческую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783622699"/>
                  </a:ext>
                </a:extLst>
              </a:tr>
              <a:tr h="2351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Целевой показатель. Общая численность граждан Российской Федерации, вовлеченных центрами (сообществами, объединениями) поддержки добровольчества (</a:t>
                      </a:r>
                      <a:r>
                        <a:rPr lang="ru-RU" sz="11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волонтерства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ctr"/>
                        </a:tabLs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млн. чел.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0,012876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0,012876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0,0164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0,0172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0,0180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258716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3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7489EF-6A45-4153-8431-8E47AAA57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85698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«Развитие и функционирование   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    дорожно-транспортного комплекса»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64940"/>
              </p:ext>
            </p:extLst>
          </p:nvPr>
        </p:nvGraphicFramePr>
        <p:xfrm>
          <a:off x="179513" y="1556792"/>
          <a:ext cx="8856982" cy="3517604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836691">
                  <a:extLst>
                    <a:ext uri="{9D8B030D-6E8A-4147-A177-3AD203B41FA5}">
                      <a16:colId xmlns:a16="http://schemas.microsoft.com/office/drawing/2014/main" val="59430390"/>
                    </a:ext>
                  </a:extLst>
                </a:gridCol>
                <a:gridCol w="1028075">
                  <a:extLst>
                    <a:ext uri="{9D8B030D-6E8A-4147-A177-3AD203B41FA5}">
                      <a16:colId xmlns:a16="http://schemas.microsoft.com/office/drawing/2014/main" val="279583250"/>
                    </a:ext>
                  </a:extLst>
                </a:gridCol>
                <a:gridCol w="1152745">
                  <a:extLst>
                    <a:ext uri="{9D8B030D-6E8A-4147-A177-3AD203B41FA5}">
                      <a16:colId xmlns:a16="http://schemas.microsoft.com/office/drawing/2014/main" val="2546700222"/>
                    </a:ext>
                  </a:extLst>
                </a:gridCol>
                <a:gridCol w="766089">
                  <a:extLst>
                    <a:ext uri="{9D8B030D-6E8A-4147-A177-3AD203B41FA5}">
                      <a16:colId xmlns:a16="http://schemas.microsoft.com/office/drawing/2014/main" val="3968836149"/>
                    </a:ext>
                  </a:extLst>
                </a:gridCol>
                <a:gridCol w="767894">
                  <a:extLst>
                    <a:ext uri="{9D8B030D-6E8A-4147-A177-3AD203B41FA5}">
                      <a16:colId xmlns:a16="http://schemas.microsoft.com/office/drawing/2014/main" val="219562008"/>
                    </a:ext>
                  </a:extLst>
                </a:gridCol>
                <a:gridCol w="768797">
                  <a:extLst>
                    <a:ext uri="{9D8B030D-6E8A-4147-A177-3AD203B41FA5}">
                      <a16:colId xmlns:a16="http://schemas.microsoft.com/office/drawing/2014/main" val="1703157793"/>
                    </a:ext>
                  </a:extLst>
                </a:gridCol>
                <a:gridCol w="768797">
                  <a:extLst>
                    <a:ext uri="{9D8B030D-6E8A-4147-A177-3AD203B41FA5}">
                      <a16:colId xmlns:a16="http://schemas.microsoft.com/office/drawing/2014/main" val="1833702184"/>
                    </a:ext>
                  </a:extLst>
                </a:gridCol>
                <a:gridCol w="767894">
                  <a:extLst>
                    <a:ext uri="{9D8B030D-6E8A-4147-A177-3AD203B41FA5}">
                      <a16:colId xmlns:a16="http://schemas.microsoft.com/office/drawing/2014/main" val="2765806282"/>
                    </a:ext>
                  </a:extLst>
                </a:gridCol>
              </a:tblGrid>
              <a:tr h="4269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945576"/>
                  </a:ext>
                </a:extLst>
              </a:tr>
              <a:tr h="618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 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 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3397353578"/>
                  </a:ext>
                </a:extLst>
              </a:tr>
              <a:tr h="824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Обеспечение выполнения транспортной работы в соответствии с заключенными контрактами 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566145607"/>
                  </a:ext>
                </a:extLst>
              </a:tr>
              <a:tr h="824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чел./100 тыс. населения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991605063"/>
                  </a:ext>
                </a:extLst>
              </a:tr>
              <a:tr h="824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21751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85C57E-371B-4F80-90E1-8B207201B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41784" y="44624"/>
            <a:ext cx="8280920" cy="755081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15486"/>
              </p:ext>
            </p:extLst>
          </p:nvPr>
        </p:nvGraphicFramePr>
        <p:xfrm>
          <a:off x="89755" y="692635"/>
          <a:ext cx="8964489" cy="607270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762165">
                  <a:extLst>
                    <a:ext uri="{9D8B030D-6E8A-4147-A177-3AD203B41FA5}">
                      <a16:colId xmlns:a16="http://schemas.microsoft.com/office/drawing/2014/main" val="201323561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29692787"/>
                    </a:ext>
                  </a:extLst>
                </a:gridCol>
                <a:gridCol w="990627">
                  <a:extLst>
                    <a:ext uri="{9D8B030D-6E8A-4147-A177-3AD203B41FA5}">
                      <a16:colId xmlns:a16="http://schemas.microsoft.com/office/drawing/2014/main" val="1008309905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543127426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666416641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2745016474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037547993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2790406265"/>
                    </a:ext>
                  </a:extLst>
                </a:gridCol>
              </a:tblGrid>
              <a:tr h="2558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72329"/>
                  </a:ext>
                </a:extLst>
              </a:tr>
              <a:tr h="511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2598951462"/>
                  </a:ext>
                </a:extLst>
              </a:tr>
              <a:tr h="34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96,38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96,82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96,82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96,82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96,82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96,82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3034215346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Доля рабочих мест, обеспеченных необходимым компьютерным оборудованием и услугами связи в соответствии с требованиями нормативных правовых актов Московской области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481880154"/>
                  </a:ext>
                </a:extLst>
              </a:tr>
              <a:tr h="59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Стоимостная доля закупаемого и (или) арендуемого ОМСУ муниципального образования Московской области </a:t>
                      </a: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отечественного программного обеспечения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1602220666"/>
                  </a:ext>
                </a:extLst>
              </a:tr>
              <a:tr h="1194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 соответствии с категорией обрабатываемой информации, а также персональных компьютеров, используемых на рабочих местах работников, обеспеченных антивирусным программным обеспечением с регулярным обновлением соответствующих баз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3849088004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 установленными требованиями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1750332179"/>
                  </a:ext>
                </a:extLst>
              </a:tr>
              <a:tr h="85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Доля электронного юридически значимого документооборота в органах местного самоуправления и подведомственных им учреждениях в Московской области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283647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1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D51BEA-09A8-4439-9CF7-F1031AF0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54488" y="92287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1721"/>
              </p:ext>
            </p:extLst>
          </p:nvPr>
        </p:nvGraphicFramePr>
        <p:xfrm>
          <a:off x="107505" y="956383"/>
          <a:ext cx="8784976" cy="574111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72863">
                  <a:extLst>
                    <a:ext uri="{9D8B030D-6E8A-4147-A177-3AD203B41FA5}">
                      <a16:colId xmlns:a16="http://schemas.microsoft.com/office/drawing/2014/main" val="1946103064"/>
                    </a:ext>
                  </a:extLst>
                </a:gridCol>
                <a:gridCol w="723680">
                  <a:extLst>
                    <a:ext uri="{9D8B030D-6E8A-4147-A177-3AD203B41FA5}">
                      <a16:colId xmlns:a16="http://schemas.microsoft.com/office/drawing/2014/main" val="1420582184"/>
                    </a:ext>
                  </a:extLst>
                </a:gridCol>
                <a:gridCol w="749023">
                  <a:extLst>
                    <a:ext uri="{9D8B030D-6E8A-4147-A177-3AD203B41FA5}">
                      <a16:colId xmlns:a16="http://schemas.microsoft.com/office/drawing/2014/main" val="3195169261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428387554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2938772416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974055969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028256341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958298857"/>
                    </a:ext>
                  </a:extLst>
                </a:gridCol>
              </a:tblGrid>
              <a:tr h="629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 региональном портале государственных услуг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422511088"/>
                  </a:ext>
                </a:extLst>
              </a:tr>
              <a:tr h="96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3377307599"/>
                  </a:ext>
                </a:extLst>
              </a:tr>
              <a:tr h="78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Быстро/качественно решаем - Доля сообщений, отправленных на портал «</a:t>
                      </a:r>
                      <a:r>
                        <a:rPr lang="ru-RU" sz="1100" b="0" dirty="0" err="1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Добродел</a:t>
                      </a: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1783921186"/>
                  </a:ext>
                </a:extLst>
              </a:tr>
              <a:tr h="70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1758307024"/>
                  </a:ext>
                </a:extLst>
              </a:tr>
              <a:tr h="685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itka Small" pitchFamily="2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 </a:t>
                      </a:r>
                      <a:endParaRPr lang="ru-RU" sz="1100" b="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1176743052"/>
                  </a:ext>
                </a:extLst>
              </a:tr>
              <a:tr h="60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itka Small" pitchFamily="2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 </a:t>
                      </a:r>
                      <a:endParaRPr lang="ru-RU" sz="1100" b="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2684606026"/>
                  </a:ext>
                </a:extLst>
              </a:tr>
              <a:tr h="60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itka Small" pitchFamily="2" charset="0"/>
                        </a:rPr>
                        <a:t>Доля единиц хранения, переведенных в электронно-цифровую форму, от общего количества единиц хранения, находящихся на хранении в муниципальном архиве муниципального образования </a:t>
                      </a:r>
                      <a:endParaRPr lang="ru-RU" sz="1100" b="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3,04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329866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5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AC129-5217-4033-9C47-E97BD2B1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55477" y="404664"/>
            <a:ext cx="604867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«Архитектура и градостроительство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58423"/>
              </p:ext>
            </p:extLst>
          </p:nvPr>
        </p:nvGraphicFramePr>
        <p:xfrm>
          <a:off x="107504" y="1772816"/>
          <a:ext cx="8928991" cy="232765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85255">
                  <a:extLst>
                    <a:ext uri="{9D8B030D-6E8A-4147-A177-3AD203B41FA5}">
                      <a16:colId xmlns:a16="http://schemas.microsoft.com/office/drawing/2014/main" val="2857400707"/>
                    </a:ext>
                  </a:extLst>
                </a:gridCol>
                <a:gridCol w="1146563">
                  <a:extLst>
                    <a:ext uri="{9D8B030D-6E8A-4147-A177-3AD203B41FA5}">
                      <a16:colId xmlns:a16="http://schemas.microsoft.com/office/drawing/2014/main" val="1701423390"/>
                    </a:ext>
                  </a:extLst>
                </a:gridCol>
                <a:gridCol w="1019866">
                  <a:extLst>
                    <a:ext uri="{9D8B030D-6E8A-4147-A177-3AD203B41FA5}">
                      <a16:colId xmlns:a16="http://schemas.microsoft.com/office/drawing/2014/main" val="1408983095"/>
                    </a:ext>
                  </a:extLst>
                </a:gridCol>
                <a:gridCol w="636179">
                  <a:extLst>
                    <a:ext uri="{9D8B030D-6E8A-4147-A177-3AD203B41FA5}">
                      <a16:colId xmlns:a16="http://schemas.microsoft.com/office/drawing/2014/main" val="2599836203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3067130811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3823222062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449441497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1179407376"/>
                    </a:ext>
                  </a:extLst>
                </a:gridCol>
              </a:tblGrid>
              <a:tr h="67131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53401"/>
                  </a:ext>
                </a:extLst>
              </a:tr>
              <a:tr h="797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extLst>
                  <a:ext uri="{0D108BD9-81ED-4DB2-BD59-A6C34878D82A}">
                    <a16:rowId xmlns:a16="http://schemas.microsoft.com/office/drawing/2014/main" val="3295643918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extLst>
                  <a:ext uri="{0D108BD9-81ED-4DB2-BD59-A6C34878D82A}">
                    <a16:rowId xmlns:a16="http://schemas.microsoft.com/office/drawing/2014/main" val="49339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4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32BA7B-0121-4133-8E56-6640E57D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1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«Формирование современной комфортной городской среды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95309"/>
              </p:ext>
            </p:extLst>
          </p:nvPr>
        </p:nvGraphicFramePr>
        <p:xfrm>
          <a:off x="107504" y="980728"/>
          <a:ext cx="8928992" cy="506123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025527">
                  <a:extLst>
                    <a:ext uri="{9D8B030D-6E8A-4147-A177-3AD203B41FA5}">
                      <a16:colId xmlns:a16="http://schemas.microsoft.com/office/drawing/2014/main" val="2449516231"/>
                    </a:ext>
                  </a:extLst>
                </a:gridCol>
                <a:gridCol w="1254487">
                  <a:extLst>
                    <a:ext uri="{9D8B030D-6E8A-4147-A177-3AD203B41FA5}">
                      <a16:colId xmlns:a16="http://schemas.microsoft.com/office/drawing/2014/main" val="2538958393"/>
                    </a:ext>
                  </a:extLst>
                </a:gridCol>
                <a:gridCol w="1106900">
                  <a:extLst>
                    <a:ext uri="{9D8B030D-6E8A-4147-A177-3AD203B41FA5}">
                      <a16:colId xmlns:a16="http://schemas.microsoft.com/office/drawing/2014/main" val="2106600103"/>
                    </a:ext>
                  </a:extLst>
                </a:gridCol>
                <a:gridCol w="737933">
                  <a:extLst>
                    <a:ext uri="{9D8B030D-6E8A-4147-A177-3AD203B41FA5}">
                      <a16:colId xmlns:a16="http://schemas.microsoft.com/office/drawing/2014/main" val="1664154735"/>
                    </a:ext>
                  </a:extLst>
                </a:gridCol>
                <a:gridCol w="664140">
                  <a:extLst>
                    <a:ext uri="{9D8B030D-6E8A-4147-A177-3AD203B41FA5}">
                      <a16:colId xmlns:a16="http://schemas.microsoft.com/office/drawing/2014/main" val="3970669792"/>
                    </a:ext>
                  </a:extLst>
                </a:gridCol>
                <a:gridCol w="811727">
                  <a:extLst>
                    <a:ext uri="{9D8B030D-6E8A-4147-A177-3AD203B41FA5}">
                      <a16:colId xmlns:a16="http://schemas.microsoft.com/office/drawing/2014/main" val="1353961087"/>
                    </a:ext>
                  </a:extLst>
                </a:gridCol>
                <a:gridCol w="737122">
                  <a:extLst>
                    <a:ext uri="{9D8B030D-6E8A-4147-A177-3AD203B41FA5}">
                      <a16:colId xmlns:a16="http://schemas.microsoft.com/office/drawing/2014/main" val="3781558856"/>
                    </a:ext>
                  </a:extLst>
                </a:gridCol>
                <a:gridCol w="591156">
                  <a:extLst>
                    <a:ext uri="{9D8B030D-6E8A-4147-A177-3AD203B41FA5}">
                      <a16:colId xmlns:a16="http://schemas.microsoft.com/office/drawing/2014/main" val="3629143570"/>
                    </a:ext>
                  </a:extLst>
                </a:gridCol>
              </a:tblGrid>
              <a:tr h="55662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1685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2700"/>
                  </a:ext>
                </a:extLst>
              </a:tr>
              <a:tr h="292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2024 год 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2025 год 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2027 год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949468642"/>
                  </a:ext>
                </a:extLst>
              </a:tr>
              <a:tr h="250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благоустроенных общественных территорий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64222713"/>
                  </a:ext>
                </a:extLst>
              </a:tr>
              <a:tr h="298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Количество установленных детских, игровых площадок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2197799815"/>
                  </a:ext>
                </a:extLst>
              </a:tr>
              <a:tr h="9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37438689"/>
                  </a:ext>
                </a:extLst>
              </a:tr>
              <a:tr h="23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благоустроенных дворовых территорий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711571242"/>
                  </a:ext>
                </a:extLst>
              </a:tr>
              <a:tr h="927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квадратный метр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1469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71066567"/>
                  </a:ext>
                </a:extLst>
              </a:tr>
              <a:tr h="463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созданных и отремонтированных пешеходных коммуникаций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201922370"/>
                  </a:ext>
                </a:extLst>
              </a:tr>
              <a:tr h="23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приобретенной коммунальной техники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567520211"/>
                  </a:ext>
                </a:extLst>
              </a:tr>
              <a:tr h="69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благоустроенных дворовых территорий за счет средств муниципального образования Московской области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121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64556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3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6BA1A1-945A-46DA-A84A-18E3637E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39" y="260648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75904"/>
              </p:ext>
            </p:extLst>
          </p:nvPr>
        </p:nvGraphicFramePr>
        <p:xfrm>
          <a:off x="179512" y="1584354"/>
          <a:ext cx="8964491" cy="400488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11018456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7514414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120295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18722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882484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203034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35104221"/>
                    </a:ext>
                  </a:extLst>
                </a:gridCol>
                <a:gridCol w="827587">
                  <a:extLst>
                    <a:ext uri="{9D8B030D-6E8A-4147-A177-3AD203B41FA5}">
                      <a16:colId xmlns:a16="http://schemas.microsoft.com/office/drawing/2014/main" val="1907829383"/>
                    </a:ext>
                  </a:extLst>
                </a:gridCol>
              </a:tblGrid>
              <a:tr h="1001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созданных и отремонтированных пешеходных коммуникаций за счет средств муниципального образования Московской области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1692988669"/>
                  </a:ext>
                </a:extLst>
              </a:tr>
              <a:tr h="667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Площадь дворовых территорий и общественных пространств, содержанных за счет бюджетных средств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Квадратный метр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4123660574"/>
                  </a:ext>
                </a:extLst>
              </a:tr>
              <a:tr h="33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Замена детских игровых площадок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1914707255"/>
                  </a:ext>
                </a:extLst>
              </a:tr>
              <a:tr h="667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замененных неэнергоэффективных светильников наружного освещения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2910426841"/>
                  </a:ext>
                </a:extLst>
              </a:tr>
              <a:tr h="500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установленных шкафов управления наружным освещением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70325802"/>
                  </a:ext>
                </a:extLst>
              </a:tr>
              <a:tr h="33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МКД, в которых проведен капитальный ремонт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38574701"/>
                  </a:ext>
                </a:extLst>
              </a:tr>
              <a:tr h="500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отремонтированных подъездов в МКД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254167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2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CCCDC5-1B80-4160-9AE3-FBE251A7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879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«Переселение граждан из аварийного жилищного фонда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37061"/>
              </p:ext>
            </p:extLst>
          </p:nvPr>
        </p:nvGraphicFramePr>
        <p:xfrm>
          <a:off x="107505" y="1837508"/>
          <a:ext cx="8928992" cy="2815628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3643735">
                  <a:extLst>
                    <a:ext uri="{9D8B030D-6E8A-4147-A177-3AD203B41FA5}">
                      <a16:colId xmlns:a16="http://schemas.microsoft.com/office/drawing/2014/main" val="1942923603"/>
                    </a:ext>
                  </a:extLst>
                </a:gridCol>
                <a:gridCol w="1043986">
                  <a:extLst>
                    <a:ext uri="{9D8B030D-6E8A-4147-A177-3AD203B41FA5}">
                      <a16:colId xmlns:a16="http://schemas.microsoft.com/office/drawing/2014/main" val="3250995200"/>
                    </a:ext>
                  </a:extLst>
                </a:gridCol>
                <a:gridCol w="1128764">
                  <a:extLst>
                    <a:ext uri="{9D8B030D-6E8A-4147-A177-3AD203B41FA5}">
                      <a16:colId xmlns:a16="http://schemas.microsoft.com/office/drawing/2014/main" val="2168493336"/>
                    </a:ext>
                  </a:extLst>
                </a:gridCol>
                <a:gridCol w="571348">
                  <a:extLst>
                    <a:ext uri="{9D8B030D-6E8A-4147-A177-3AD203B41FA5}">
                      <a16:colId xmlns:a16="http://schemas.microsoft.com/office/drawing/2014/main" val="4106942381"/>
                    </a:ext>
                  </a:extLst>
                </a:gridCol>
                <a:gridCol w="571348">
                  <a:extLst>
                    <a:ext uri="{9D8B030D-6E8A-4147-A177-3AD203B41FA5}">
                      <a16:colId xmlns:a16="http://schemas.microsoft.com/office/drawing/2014/main" val="2397097894"/>
                    </a:ext>
                  </a:extLst>
                </a:gridCol>
                <a:gridCol w="571348">
                  <a:extLst>
                    <a:ext uri="{9D8B030D-6E8A-4147-A177-3AD203B41FA5}">
                      <a16:colId xmlns:a16="http://schemas.microsoft.com/office/drawing/2014/main" val="186748336"/>
                    </a:ext>
                  </a:extLst>
                </a:gridCol>
                <a:gridCol w="584688">
                  <a:extLst>
                    <a:ext uri="{9D8B030D-6E8A-4147-A177-3AD203B41FA5}">
                      <a16:colId xmlns:a16="http://schemas.microsoft.com/office/drawing/2014/main" val="3164767441"/>
                    </a:ext>
                  </a:extLst>
                </a:gridCol>
                <a:gridCol w="813775">
                  <a:extLst>
                    <a:ext uri="{9D8B030D-6E8A-4147-A177-3AD203B41FA5}">
                      <a16:colId xmlns:a16="http://schemas.microsoft.com/office/drawing/2014/main" val="1531333193"/>
                    </a:ext>
                  </a:extLst>
                </a:gridCol>
              </a:tblGrid>
              <a:tr h="59916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44267"/>
                  </a:ext>
                </a:extLst>
              </a:tr>
              <a:tr h="629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extLst>
                  <a:ext uri="{0D108BD9-81ED-4DB2-BD59-A6C34878D82A}">
                    <a16:rowId xmlns:a16="http://schemas.microsoft.com/office/drawing/2014/main" val="2272443166"/>
                  </a:ext>
                </a:extLst>
              </a:tr>
              <a:tr h="870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квадратных метров расселенного аварийного жилищного фонда, за счет муниципальных программ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тысяча квадратных метров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extLst>
                  <a:ext uri="{0D108BD9-81ED-4DB2-BD59-A6C34878D82A}">
                    <a16:rowId xmlns:a16="http://schemas.microsoft.com/office/drawing/2014/main" val="2913419726"/>
                  </a:ext>
                </a:extLst>
              </a:tr>
              <a:tr h="71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граждан, расселенных из аварийного жилищного фонда, за счет муниципальных программ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тысяча 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extLst>
                  <a:ext uri="{0D108BD9-81ED-4DB2-BD59-A6C34878D82A}">
                    <a16:rowId xmlns:a16="http://schemas.microsoft.com/office/drawing/2014/main" val="4158576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D580E-FB02-4396-9921-F6B60808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645268"/>
            <a:ext cx="1548518" cy="212732"/>
          </a:xfrm>
          <a:prstGeom prst="rect">
            <a:avLst/>
          </a:prstGeom>
        </p:spPr>
      </p:pic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0" y="-1"/>
            <a:ext cx="8748464" cy="764705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Социально-значимые объекты, реализуемые в городском округе Лобня в 2024-2026 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377557"/>
              </p:ext>
            </p:extLst>
          </p:nvPr>
        </p:nvGraphicFramePr>
        <p:xfrm>
          <a:off x="110630" y="620688"/>
          <a:ext cx="8922740" cy="60245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46672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648"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№ п/п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Наименование объекта	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Ввод в эксплуатацию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Источник финансирования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         Сумма (тыс. руб.)	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b="1" kern="120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Результаты от реализации проекта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2024 год </a:t>
                      </a:r>
                      <a:endParaRPr lang="ru-RU" sz="850" b="1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2025 год </a:t>
                      </a:r>
                      <a:endParaRPr lang="ru-RU" sz="850" b="1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2026 год </a:t>
                      </a:r>
                      <a:endParaRPr lang="ru-RU" sz="850" b="1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0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Детский сад на 330 мест по адресу :Московская область,</a:t>
                      </a:r>
                      <a:r>
                        <a:rPr lang="ru-RU" sz="8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г.о.Лобня, </a:t>
                      </a:r>
                      <a:r>
                        <a:rPr lang="ru-RU" sz="85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мкр</a:t>
                      </a:r>
                      <a:r>
                        <a:rPr lang="ru-RU" sz="8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. Катюшки  (север)  (ПИР  и строительство)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всего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639 019,31000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Обеспечение общедоступности дошкольного образования в новом дошкольном учреждении.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МО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476 069,36000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162 949,95000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91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Школа на 2</a:t>
                      </a:r>
                      <a:r>
                        <a:rPr lang="ru-RU" sz="850" kern="1200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2</a:t>
                      </a:r>
                      <a:r>
                        <a:rPr lang="ru-RU" sz="850" kern="120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00 мест по адресу: Московская обл. г. Лобня,  </a:t>
                      </a:r>
                      <a:r>
                        <a:rPr lang="ru-RU" sz="850" kern="1200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мкр</a:t>
                      </a:r>
                      <a:r>
                        <a:rPr lang="ru-RU" sz="850" kern="120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. Катюшки (север)  (ПИР и строительство)</a:t>
                      </a:r>
                      <a:endParaRPr lang="ru-RU" sz="850" b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всего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2 750 895,04000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Ликвидация второй смены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250490816"/>
                  </a:ext>
                </a:extLst>
              </a:tr>
              <a:tr h="216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МО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2 099 411,84000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31020"/>
                  </a:ext>
                </a:extLst>
              </a:tr>
              <a:tr h="287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651 483,20000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72040"/>
                  </a:ext>
                </a:extLst>
              </a:tr>
              <a:tr h="899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Проектирование и строительство участков наружных тепловых сетей для теплоснабжения объектов бюджетной сферы     ВСЕГО</a:t>
                      </a:r>
                    </a:p>
                    <a:p>
                      <a:pPr algn="l" fontAlgn="b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в том числе: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ctr"/>
                      <a:endParaRPr lang="ru-RU" sz="85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50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5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Обеспечение надежности теплоснабжения социально-значимых объектов</a:t>
                      </a:r>
                      <a:endParaRPr lang="ru-RU" sz="850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- ФОК «Красная поляна» (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ул.Краснополянская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, д.32А);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5  700,00000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474079096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- МБОУ СОШ № 4 (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ул.Чайковского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, д.2);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4191747666"/>
                  </a:ext>
                </a:extLst>
              </a:tr>
              <a:tr h="271851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- Д/с «Золотая рыбка» (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ул.Ленина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, д.55);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3633690501"/>
                  </a:ext>
                </a:extLst>
              </a:tr>
              <a:tr h="421375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- Д/с «Колокольчик» (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ул.Мирная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, д.9А).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3860663710"/>
                  </a:ext>
                </a:extLst>
              </a:tr>
              <a:tr h="544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Проектирование, строительство, реконструкция участков ливневой канализации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850" b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Повышение сохранности дорожного полотна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50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ИТОГО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всего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3 409 614,35000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МО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2 575 481,20000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834 133,15000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82F0A7-1E0E-4DA7-A975-5CF6CB92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53068"/>
            <a:ext cx="1548518" cy="335309"/>
          </a:xfrm>
          <a:prstGeom prst="rect">
            <a:avLst/>
          </a:prstGeo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01000" cy="40466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Оценка потерь бюджета городского округа Лобня от 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539372"/>
              </p:ext>
            </p:extLst>
          </p:nvPr>
        </p:nvGraphicFramePr>
        <p:xfrm>
          <a:off x="91579" y="380142"/>
          <a:ext cx="8928992" cy="659760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96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пп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24.11.2020 г. № 214/64 </a:t>
                      </a:r>
                      <a:r>
                        <a:rPr lang="ru-RU" sz="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«Об установлении земельного налога на территории городского округа Лобня»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Выпадающие доходы, всего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том числе: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Выпадающие доходы, всего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том числе: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Выпадающие доходы, всего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том числе: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земельный налог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земельный налог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земельный налог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46 566,0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46 566,0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46 566,0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46 566,0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46 566,0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46 566,0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Физические лица в том числе 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Герои  Советского Союза, Герои Социалистического Труда, Герои  Российской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    Федерации и полные кавалеры ордена Славы, Трудовой Славы;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    лица, награжденные орденом «За службу Родине в Вооруженных Силах СССР»;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инвалиды 1 и 2 группы инвалидности;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инвалиды с детства;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члены семей военнослужащих, потерявших кормильца;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ФЗ от 26.11.1998 № 175-ФЗ «О социальной защите граждан РФ, подвергшихся воздействию радиации вследствие аварий в 1957 году на производственном объединении «Маяк» и сбросов радиоактивных отходов в реку «Теча» и в соответствии с ФЗ от 10.01.2002 № 2-ФЗ « 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физические лица, получившие 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одинокие неработающие граждане пенсионного возраста, а также граждане указанной категории в случае проживания с ними нетрудоспособных граждан - членов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почетные граждане города Лобня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лица пенсионного возраста, награжденные знаком отличия "За заслуги перед городом Лобня",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многодетные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Всего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48 164,0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48 164,0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48 164,0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48 164,0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48 164,0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48 164,0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69742" y="173832"/>
            <a:ext cx="10040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3972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E5035-AD9F-4FEF-BB14-D4F53DF0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45943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бюджета с учетом интересов целевых групп  пользователей, на которые направлены мероприятия муниципальных программ на 2024 год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02041"/>
              </p:ext>
            </p:extLst>
          </p:nvPr>
        </p:nvGraphicFramePr>
        <p:xfrm>
          <a:off x="107503" y="576065"/>
          <a:ext cx="9036496" cy="62194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03181">
                  <a:extLst>
                    <a:ext uri="{9D8B030D-6E8A-4147-A177-3AD203B41FA5}">
                      <a16:colId xmlns:a16="http://schemas.microsoft.com/office/drawing/2014/main" val="869879291"/>
                    </a:ext>
                  </a:extLst>
                </a:gridCol>
                <a:gridCol w="2985903">
                  <a:extLst>
                    <a:ext uri="{9D8B030D-6E8A-4147-A177-3AD203B41FA5}">
                      <a16:colId xmlns:a16="http://schemas.microsoft.com/office/drawing/2014/main" val="2084054525"/>
                    </a:ext>
                  </a:extLst>
                </a:gridCol>
                <a:gridCol w="2132414">
                  <a:extLst>
                    <a:ext uri="{9D8B030D-6E8A-4147-A177-3AD203B41FA5}">
                      <a16:colId xmlns:a16="http://schemas.microsoft.com/office/drawing/2014/main" val="574230575"/>
                    </a:ext>
                  </a:extLst>
                </a:gridCol>
                <a:gridCol w="1311749">
                  <a:extLst>
                    <a:ext uri="{9D8B030D-6E8A-4147-A177-3AD203B41FA5}">
                      <a16:colId xmlns:a16="http://schemas.microsoft.com/office/drawing/2014/main" val="1193701218"/>
                    </a:ext>
                  </a:extLst>
                </a:gridCol>
                <a:gridCol w="789149">
                  <a:extLst>
                    <a:ext uri="{9D8B030D-6E8A-4147-A177-3AD203B41FA5}">
                      <a16:colId xmlns:a16="http://schemas.microsoft.com/office/drawing/2014/main" val="1476245451"/>
                    </a:ext>
                  </a:extLst>
                </a:gridCol>
                <a:gridCol w="814100">
                  <a:extLst>
                    <a:ext uri="{9D8B030D-6E8A-4147-A177-3AD203B41FA5}">
                      <a16:colId xmlns:a16="http://schemas.microsoft.com/office/drawing/2014/main" val="2245198732"/>
                    </a:ext>
                  </a:extLst>
                </a:gridCol>
              </a:tblGrid>
              <a:tr h="399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 муниципальной программы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НПА, которым установлены меры соц. поддержки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Целевая группа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 меры социальной поддержки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Численность, человек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расходов, тыс.рублей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715383552"/>
                  </a:ext>
                </a:extLst>
              </a:tr>
              <a:tr h="246286">
                <a:tc rowSpan="5">
                  <a:txBody>
                    <a:bodyPr/>
                    <a:lstStyle/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Муниципальная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программа «Социальная защита населения»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Решение Совета депутатов г.Лобня от 21.06.2001 г. №77/10 «Положение «О  наградах города Лобня» (с учетом изменений и дополнений от 27.06.2002 №25/24, от 28.08.2003 №39/445,от 26.02.2004 №47/552, от 29.03.2012 №68/5)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Лица, удостоенные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звания  «Почетный гражданин г.Лобня»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Лекарственное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обеспечение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694948813"/>
                  </a:ext>
                </a:extLst>
              </a:tr>
              <a:tr h="346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Предоставление льгот по оплате жилья и коммунальных услуг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802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Решение Совета депутатов городского округа Лобня  от 14.12.2022 №209/28 «О предоставлении мер социальной поддержки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по оплате жилья и коммунальных услуг отдельным категориям граждан, проживающих в городском округе Лобня»</a:t>
                      </a:r>
                    </a:p>
                    <a:p>
                      <a:pPr algn="l" fontAlgn="t"/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Постановление Главы городского округа Лобня от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Лица, имеющие в пенсионном удостоверении отметку "Ветеран труда«;</a:t>
                      </a:r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фонда;</a:t>
                      </a:r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Предоставление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льгот по оплате жилья и коммунальных услуг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1 504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15 550,0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677178800"/>
                  </a:ext>
                </a:extLst>
              </a:tr>
              <a:tr h="559932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Решение Совета депутатов городского округа Лобня от 28.04.2020 №69/57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«О новой редакции Положения «О порядке предоставления единовременной денежной выплаты многодетной семье на территории городского округа Лобня»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Многодетные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семьи, в которых не менее 3-х несовершеннолетних детей, прописанные в городском округе Лобня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Единовременная денежная выплата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семей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395715594"/>
                  </a:ext>
                </a:extLst>
              </a:tr>
              <a:tr h="559932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Распоряжения Главы городского округа  Лобня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Нуждающиеся,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малообеспеченные граждане (малоимущие, матери-одиночки, дети-инвалиды, участники ВОВ, граждане, оказавшиеся в трудной жизненной ситуации)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Адресная материальная помощь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799011048"/>
                  </a:ext>
                </a:extLst>
              </a:tr>
              <a:tr h="671019">
                <a:tc rowSpan="2">
                  <a:txBody>
                    <a:bodyPr/>
                    <a:lstStyle/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Муниципальная программа «</a:t>
                      </a:r>
                      <a:r>
                        <a:rPr lang="ru-RU" sz="800" b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Здравоохране</a:t>
                      </a:r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00" b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ние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Постановление Главы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городского округа Лобня от 26.01.2021 №52 «Об утверждении Порядка предоставления единовременной выплаты врачам-педиатрам при приеме на работу в государственные учреждения здравоохранения Московской области, расположенные на территории города»</a:t>
                      </a:r>
                      <a:endParaRPr lang="ru-RU" sz="800" b="0" u="none" strike="noStrike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Участковые врачи педиатры </a:t>
                      </a:r>
                      <a:r>
                        <a:rPr lang="ru-RU" sz="8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Лобненской</a:t>
                      </a: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детской городской поликлиники.</a:t>
                      </a:r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Единовременная денежная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выплата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662333864"/>
                  </a:ext>
                </a:extLst>
              </a:tr>
              <a:tr h="559932"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Постановление Главы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городского округа Лобня от 18.05.2020 №475 «Об утверждении Порядка предоставления единовременного пособия врачам и фельдшерам, приглашенным на работу в </a:t>
                      </a:r>
                      <a:r>
                        <a:rPr lang="ru-RU" sz="800" b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Лобненскую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подстанцию СМП ГБУЗ МО МОССМП»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Врачи и фельдшеры  </a:t>
                      </a:r>
                      <a:r>
                        <a:rPr lang="ru-RU" sz="800" b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Лобненской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подстанции СМП ГБУЗ МО МОССМП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Единовременная денежная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выплата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744340706"/>
                  </a:ext>
                </a:extLst>
              </a:tr>
              <a:tr h="5599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Муниципальная программа «Образование»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Постановление Администрации города Лобня от 22.06.2016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№907 «О порядке и размерах выплаты денежной  компенсации за </a:t>
                      </a:r>
                      <a:r>
                        <a:rPr lang="ru-RU" sz="800" b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найм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жилых помещений сотрудникам муниципальных учреждений»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Педагогические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работники и иные категории работников муниципальных образовательных организаций городского округа Лобня, их несовершеннолетние дети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Денежная компенсация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947711081"/>
                  </a:ext>
                </a:extLst>
              </a:tr>
              <a:tr h="159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31 381,2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394195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B6F1EE-25ED-44CA-9645-75EF6CB46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" y="220443"/>
            <a:ext cx="896448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Информация об объеме расходов бюджета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городского округа Лобня на душу населения 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775022"/>
              </p:ext>
            </p:extLst>
          </p:nvPr>
        </p:nvGraphicFramePr>
        <p:xfrm>
          <a:off x="251520" y="980728"/>
          <a:ext cx="8640959" cy="54005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40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 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 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6 065,70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6 233,63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6 106,61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655,26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654,83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654,65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5 912,95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2 137,12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2 136,96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14 258,70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6 045,30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7 349,89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275,97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269,44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269,37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79 199,58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30 969,68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31 006,35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Культура и туризм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2 334,42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2 293,34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2 275,72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Здравоохранение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12,31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1 590,00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1 384,95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1 602,58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1 810,59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1 807,48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1 806,97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211,78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212,10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212,04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608,47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624,23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821,04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08520" y="504586"/>
            <a:ext cx="9073008" cy="5115958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Пятница с 9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16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Перерыв с 13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13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http://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вторник с 14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среда с 14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13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пятница с 9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16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660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5A872-0092-44AD-B266-9C368DCCA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9d035d7d-02e5-4a00-8b62-9a556aabc7b5"/>
    <ds:schemaRef ds:uri="91e8d559-4d54-460d-ba58-5d5027f88b4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18635</Words>
  <Application>Microsoft Office PowerPoint</Application>
  <PresentationFormat>Экран (4:3)</PresentationFormat>
  <Paragraphs>4893</Paragraphs>
  <Slides>92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103" baseType="lpstr">
      <vt:lpstr>Arial</vt:lpstr>
      <vt:lpstr>Calibri</vt:lpstr>
      <vt:lpstr>Garamond</vt:lpstr>
      <vt:lpstr>Georgia</vt:lpstr>
      <vt:lpstr>Sitka Heading</vt:lpstr>
      <vt:lpstr>Sitka Small</vt:lpstr>
      <vt:lpstr>Times New Roman</vt:lpstr>
      <vt:lpstr>Trebuchet MS</vt:lpstr>
      <vt:lpstr>Wingdings</vt:lpstr>
      <vt:lpstr>Wingdings 3</vt:lpstr>
      <vt:lpstr>Аспект</vt:lpstr>
      <vt:lpstr>Бюджет  для граждан</vt:lpstr>
      <vt:lpstr>Содержание</vt:lpstr>
      <vt:lpstr>Основные понятия и определения</vt:lpstr>
      <vt:lpstr>Основные задачи и приоритеты  бюджетной политики  на 2024 год и на плановый период 2025 и 2026 годов</vt:lpstr>
      <vt:lpstr>Основные задачи и приоритеты налоговой политики               на 2024 год и на плановый период 2025 и 2026 годов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Оценка потерь бюджета городского округа Лобня от предоставленных налоговых льгот</vt:lpstr>
      <vt:lpstr>Основные показатели  прогноза социально –экономического развития  городского округа Лобня Московской области на 2024 - 2026 годы</vt:lpstr>
      <vt:lpstr>Основные показатели  прогноза социально – экономического развития  городского округа Лобня Московской области на 2024 – 2026 годы</vt:lpstr>
      <vt:lpstr>Презентация PowerPoint</vt:lpstr>
      <vt:lpstr>Основные параметры бюджета городского округа Лобня за 2021-2026 годы </vt:lpstr>
      <vt:lpstr>Динамика изменений основных параметров бюджета  городского округа Лобня, тыс. рублей</vt:lpstr>
      <vt:lpstr>Структура доходов бюджета городского округа Лобня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         Объем и структура налоговых, неналоговых доходов и  межбюджетных трансфертов в 2022-2026 годах, тыс. рублей </vt:lpstr>
      <vt:lpstr> 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         Объем и структура налоговых, неналоговых доходов и  межбюджетных трансфертов в 2022-2026 годах, тыс. рублей </vt:lpstr>
      <vt:lpstr>     Объем и структура налоговых, неналоговых доходов и  межбюджетных трансфертов в 2022-2026 годах, тыс. рублей </vt:lpstr>
      <vt:lpstr>     Объем и структура налоговых, неналоговых доходов и  межбюджетных трансфертов в 2022-2026 годах, тыс. рублей </vt:lpstr>
      <vt:lpstr>     Объем и структура налоговых, неналоговых доходов и  межбюджетных трансфертов в 2022-2026 годах, тыс. рублей </vt:lpstr>
      <vt:lpstr>Динамика налоговых и неналоговых доходов, млн. рублей  </vt:lpstr>
      <vt:lpstr>Объем поступлений налоговых доходов,  млн. рублей </vt:lpstr>
      <vt:lpstr>Крупнейшие налогоплательщики бюджета городского округа Лобня</vt:lpstr>
      <vt:lpstr>Объем поступлений неналоговых доходов,  млн. рублей </vt:lpstr>
      <vt:lpstr>Объем безвозмездных поступлений, млн. рублей</vt:lpstr>
      <vt:lpstr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 от 55 тыс. до 120 тыс. человек на 01.01.2023г. </vt:lpstr>
      <vt:lpstr>Муниципальный долг городского округа Лобня, млн. рублей</vt:lpstr>
      <vt:lpstr>Сравнительный анализ бюджета городского округа Лобня                 на текущий 2023 год  и на очередной 2024 год,  тыс. рублей</vt:lpstr>
      <vt:lpstr>Сравнительный анализ бюджета городского округа Лобня на текущий 2023 год и на очередной финансовый 2024 год     млн. рублей</vt:lpstr>
      <vt:lpstr>Презентация PowerPoint</vt:lpstr>
      <vt:lpstr>Структура расходов бюджета городского округа Лобня  на 2024 год и на плановый период 2025 и 2026 годов, тыс. руб.</vt:lpstr>
      <vt:lpstr>Расходы бюджета городского округа Лобня  по разделам на 2024 год и на плановый период 2025 и 2026 годов тыс. руб.</vt:lpstr>
      <vt:lpstr>Структура расходов бюджета городского округа Лобня  </vt:lpstr>
      <vt:lpstr>Расходы бюджета городского округа Лобня по муниципальным программам, тыс. руб.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  в 2024 году</vt:lpstr>
      <vt:lpstr>Расходы на дорожное хозяйство  в 2024 году</vt:lpstr>
      <vt:lpstr>Показатели муниципальной программы «Здравоохранение»</vt:lpstr>
      <vt:lpstr>Показатели муниципальной программы  «Культура»</vt:lpstr>
      <vt:lpstr>Показатели муниципальной программы  «Культура»</vt:lpstr>
      <vt:lpstr>Показатели муниципальной программы «Образование»</vt:lpstr>
      <vt:lpstr>Показатели муниципальной программы «Образование»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 «Спорт»</vt:lpstr>
      <vt:lpstr>Показатели муниципальной программы «Развитие сельского хозяйства»</vt:lpstr>
      <vt:lpstr>Показатели муниципальной программы  «Безопасность»</vt:lpstr>
      <vt:lpstr>Показатели муниципальной программы  «Безопасность»</vt:lpstr>
      <vt:lpstr>Показатели муниципальной программы  «Жилище»</vt:lpstr>
      <vt:lpstr>Презентация PowerPoint</vt:lpstr>
      <vt:lpstr>Показатели муниципальной программы  «Предпринимательство»</vt:lpstr>
      <vt:lpstr>Показатели муниципальной программы 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«Развитие институтов гражданского общества, повышение  эффективности местного самоуправления и реализации молодежной политики»</vt:lpstr>
      <vt:lpstr>Показатели муниципальной программы  «Развитие и функционирование        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 и градостроительство»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«Переселение граждан из аварийного жилищного фонда»</vt:lpstr>
      <vt:lpstr>Социально-значимые объекты, реализуемые в городском округе Лобня в 2024-2026 годах</vt:lpstr>
      <vt:lpstr>Расходы бюджета с учетом интересов целевых групп  пользователей, на которые направлены мероприятия муниципальных программ на 2024 год</vt:lpstr>
      <vt:lpstr>Информация об объеме расходов бюджета  городского округа Лобня на душу населения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2024-01-11T13:02:27Z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